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sldIdLst>
    <p:sldId id="2397" r:id="rId5"/>
    <p:sldId id="2811" r:id="rId6"/>
    <p:sldId id="279" r:id="rId7"/>
    <p:sldId id="2809" r:id="rId8"/>
    <p:sldId id="289" r:id="rId9"/>
    <p:sldId id="2636" r:id="rId10"/>
    <p:sldId id="2634" r:id="rId11"/>
    <p:sldId id="2803" r:id="rId12"/>
    <p:sldId id="2647" r:id="rId13"/>
    <p:sldId id="2637" r:id="rId14"/>
    <p:sldId id="2801" r:id="rId15"/>
    <p:sldId id="2806" r:id="rId16"/>
    <p:sldId id="2804" r:id="rId17"/>
    <p:sldId id="2805" r:id="rId18"/>
    <p:sldId id="2646" r:id="rId19"/>
    <p:sldId id="2640" r:id="rId20"/>
    <p:sldId id="297" r:id="rId21"/>
    <p:sldId id="2813" r:id="rId22"/>
    <p:sldId id="2810" r:id="rId23"/>
    <p:sldId id="283" r:id="rId24"/>
    <p:sldId id="2812" r:id="rId25"/>
    <p:sldId id="2814" r:id="rId26"/>
    <p:sldId id="285" r:id="rId27"/>
    <p:sldId id="263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1C39"/>
    <a:srgbClr val="CF0633"/>
    <a:srgbClr val="0356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27501F-CA4D-4F01-CD11-DBFF17B270BA}" v="868" dt="2025-06-24T14:43:00.2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2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4A8738-82FC-49BB-824C-6FFECADD669F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096F5-3BBE-4C2A-9CAF-F063F988D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697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Helvetica Neue"/>
              </a:rPr>
              <a:t>Thank you again for carving time out of your busy schedules</a:t>
            </a:r>
          </a:p>
          <a:p>
            <a:r>
              <a:rPr lang="en-US">
                <a:solidFill>
                  <a:srgbClr val="000000"/>
                </a:solidFill>
                <a:latin typeface="Helvetica Neue"/>
              </a:rPr>
              <a:t>You are all critical to the future of Scouting and we're honored to play a role in partnering with you to be helpful and supportive</a:t>
            </a:r>
          </a:p>
          <a:p>
            <a:r>
              <a:rPr lang="en-US">
                <a:solidFill>
                  <a:srgbClr val="000000"/>
                </a:solidFill>
                <a:latin typeface="Helvetica Neue"/>
              </a:rPr>
              <a:t>Before I hand it over to Mike, this is a day to take about where we’re at, where we're going, and how we can best serve you</a:t>
            </a:r>
          </a:p>
          <a:p>
            <a:r>
              <a:rPr lang="en-US">
                <a:solidFill>
                  <a:srgbClr val="000000"/>
                </a:solidFill>
                <a:latin typeface="Helvetica Neue"/>
              </a:rPr>
              <a:t>This is meant to be a time for you to talk and share so please chime in at any time</a:t>
            </a:r>
          </a:p>
        </p:txBody>
      </p:sp>
    </p:spTree>
    <p:extLst>
      <p:ext uri="{BB962C8B-B14F-4D97-AF65-F5344CB8AC3E}">
        <p14:creationId xmlns:p14="http://schemas.microsoft.com/office/powerpoint/2010/main" val="3361235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C720D-35C1-AEE8-0EA3-E10517840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6F2F68-F9ED-EB15-9210-E532B420C4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A65BAF-3D43-C416-B48F-03B13372D2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AFAD5-7FC9-64AA-4C71-BAF9E5287A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70BC2-6D99-BA44-8BA6-73BE4C6A7ED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539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6514D-F7CF-D3D6-B876-CF003D861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1CB6C9-F2AA-5D64-DFA6-270AA489B9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CBB858-7C58-37DB-0263-BF30ACF277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app isn’t just for selling, Scouts can earn rewards and see their progress in the app as they sell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And We’re thrilled to offer more gift card options for 2025.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Scouts can choose </a:t>
            </a:r>
            <a:r>
              <a:rPr lang="en-US" err="1"/>
              <a:t>giftcards</a:t>
            </a:r>
            <a:r>
              <a:rPr lang="en-US"/>
              <a:t> for Walmart, Target, Cabela’s, REI, or a Mastercard gift card. Amazon is still available too.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With all these choices, Scouts can even split their rewards between more than one gift card, choosing the options that really excite them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It’s easy to claim their rewards and Scouts are guided through the entire process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BC8F56-D7AC-77EC-0959-AD73A56FB8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70BC2-6D99-BA44-8BA6-73BE4C6A7ED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896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Parent Pay Now &amp; Heroes &amp; Helpers</a:t>
            </a:r>
          </a:p>
        </p:txBody>
      </p:sp>
    </p:spTree>
    <p:extLst>
      <p:ext uri="{BB962C8B-B14F-4D97-AF65-F5344CB8AC3E}">
        <p14:creationId xmlns:p14="http://schemas.microsoft.com/office/powerpoint/2010/main" val="3136058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Parent Pay Now &amp; Heroes &amp; Helpers</a:t>
            </a:r>
          </a:p>
        </p:txBody>
      </p:sp>
    </p:spTree>
    <p:extLst>
      <p:ext uri="{BB962C8B-B14F-4D97-AF65-F5344CB8AC3E}">
        <p14:creationId xmlns:p14="http://schemas.microsoft.com/office/powerpoint/2010/main" val="38640069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4D8D0-948F-6A5E-3B7D-4D1E1A834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CF8319-EAB0-82DB-0096-CB48979E65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F1D783-91FE-6653-D160-68352FC662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16FAB-56FE-F02D-E068-B185D2693E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70BC2-6D99-BA44-8BA6-73BE4C6A7ED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623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B6346-21DE-1179-B553-39F8B0414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3377D2-4C95-6B7B-2085-36BDC3D448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147FD7-D441-4F93-7F67-463DDCCF2F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Helvetica Neue"/>
              </a:rPr>
              <a:t>Thank you again for carving time out of your busy schedules</a:t>
            </a:r>
          </a:p>
          <a:p>
            <a:r>
              <a:rPr lang="en-US">
                <a:solidFill>
                  <a:srgbClr val="000000"/>
                </a:solidFill>
                <a:latin typeface="Helvetica Neue"/>
              </a:rPr>
              <a:t>You are all critical to the future of Scouting and we're honored to play a role in partnering with you to be helpful and supportive</a:t>
            </a:r>
          </a:p>
          <a:p>
            <a:endParaRPr lang="en-US">
              <a:solidFill>
                <a:srgbClr val="000000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181791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D27C8-CAF7-C162-2396-AB852544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2E3D6B-EBA3-A1DE-3A0A-54234533D4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A85F08-A7CE-BA25-F5C5-CEC905B800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Include family planner (from IYOS scope sheet)</a:t>
            </a:r>
          </a:p>
        </p:txBody>
      </p:sp>
    </p:spTree>
    <p:extLst>
      <p:ext uri="{BB962C8B-B14F-4D97-AF65-F5344CB8AC3E}">
        <p14:creationId xmlns:p14="http://schemas.microsoft.com/office/powerpoint/2010/main" val="3922965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Include family planner (from IYOS scope sheet)</a:t>
            </a:r>
          </a:p>
        </p:txBody>
      </p:sp>
    </p:spTree>
    <p:extLst>
      <p:ext uri="{BB962C8B-B14F-4D97-AF65-F5344CB8AC3E}">
        <p14:creationId xmlns:p14="http://schemas.microsoft.com/office/powerpoint/2010/main" val="4287957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5E5CB-36A0-C551-EEF2-949C65F2C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4B5BC6-8463-987F-5D27-5C2D485377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DCBDF6-306C-1182-9F42-5977631DB9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 family planner (from IYOS scope sheet)</a:t>
            </a:r>
          </a:p>
        </p:txBody>
      </p:sp>
    </p:spTree>
    <p:extLst>
      <p:ext uri="{BB962C8B-B14F-4D97-AF65-F5344CB8AC3E}">
        <p14:creationId xmlns:p14="http://schemas.microsoft.com/office/powerpoint/2010/main" val="79590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B181D-61BE-E3F8-CF80-A7856DBA4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3208D0-5282-683F-8415-F6989FD0A0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C5B4D6-EED1-AFEA-9C78-9821B3B869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app isn’t just for selling, Scouts can earn rewards and see their progress in the app as they sell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And We’re thrilled to offer more gift card options for 2025.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Scouts can choose giftcards for Walmart, Target, Cabela’s, REI, or a Mastercard gift card. Amazon is still available too.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With all these choices, Scouts can even split their rewards between more than one gift card, choosing the options that really excite them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It’s easy to claim their rewards and Scouts are guided through the entire process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49ECF8-38E5-FBB0-B563-F6A008759E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70BC2-6D99-BA44-8BA6-73BE4C6A7ED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444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D65CE-2A74-08EA-CAFD-B9A0B8BEF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958AF1-25C3-572D-6D92-27E4BE01FD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CE0D5B-3AD5-A700-F79D-BEA13F0628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app isn’t just for selling, Scouts can earn rewards and see their progress in the app as they sell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And We’re thrilled to offer more gift card options for 2025.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Scouts can choose </a:t>
            </a:r>
            <a:r>
              <a:rPr lang="en-US" err="1"/>
              <a:t>giftcards</a:t>
            </a:r>
            <a:r>
              <a:rPr lang="en-US"/>
              <a:t> for Walmart, Target, Cabela’s, REI, or a Mastercard gift card. Amazon is still available too.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With all these choices, Scouts can even split their rewards between more than one gift card, choosing the options that really excite them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It’s easy to claim their rewards and Scouts are guided through the entire process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78C9BA-7E28-2E18-F28C-88255F6DBE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70BC2-6D99-BA44-8BA6-73BE4C6A7E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598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8AE3A-302F-BC31-4B70-496371F7B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8AF7E8-F9AA-FDA0-3D87-585E27E572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B78154-2AF5-730E-B3EC-BFE9639FB6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D9A015-1199-2EAB-AE13-53733E4CA4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70BC2-6D99-BA44-8BA6-73BE4C6A7E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32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6EA4A-2EDA-0B80-C075-555E6EBDC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65B017-4D2E-D7A8-7FC6-80B48ED50C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833A63-49C8-A96D-5B84-AE5D9B56D9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app isn’t just for selling, Scouts can earn rewards and see their progress in the app as they sell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And We’re thrilled to offer more gift card options for 2025.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Scouts can choose giftcards for Walmart, Target, Cabela’s, REI, or a Mastercard gift card. Amazon is still available too.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With all these choices, Scouts can even split their rewards between more than one gift card, choosing the options that really excite them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It’s easy to claim their rewards and Scouts are guided through the entire process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117857-A79C-AB64-BD2C-67C0E8D6D3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70BC2-6D99-BA44-8BA6-73BE4C6A7E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916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Was over $4000 below their last years sales, now increased goal by $1500 over last year’s sales</a:t>
            </a:r>
          </a:p>
        </p:txBody>
      </p:sp>
    </p:spTree>
    <p:extLst>
      <p:ext uri="{BB962C8B-B14F-4D97-AF65-F5344CB8AC3E}">
        <p14:creationId xmlns:p14="http://schemas.microsoft.com/office/powerpoint/2010/main" val="307404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C31C1-7BBC-7AD9-1EB8-81AEDE6A1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FD47AB-FC43-F952-D668-D456517BF3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9C812-05B1-41EA-F0F2-56217E0CD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6F93-D2E3-43BF-8669-F8AF76DB7BC0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DA38B-8112-7704-D709-55DE47CD7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44576-21AB-001C-DD7B-25CAD305C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A5806-1CDB-47B3-9745-5BB03CE3D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984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040D5-5A01-3507-F4AE-8C74A67BA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C23010-D27D-633F-D906-7B46BB81F9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A73B7-193B-6F4F-EAB7-4C7F47101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6F93-D2E3-43BF-8669-F8AF76DB7BC0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5FD14-E1F2-9AF1-6B3B-234FE792A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7C9BE-F131-17A2-27A7-4CB979389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A5806-1CDB-47B3-9745-5BB03CE3D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59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569EF3-B9FE-03AF-6878-6D14595040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72331A-CB08-DF35-D400-1ECC735AE6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230DE-B3CB-368A-DFFD-50963E66A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6F93-D2E3-43BF-8669-F8AF76DB7BC0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B653B-ACD0-9611-EF0C-7697670EE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2E704-DC19-3BD4-4771-CF5DABD13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A5806-1CDB-47B3-9745-5BB03CE3D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47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867439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V So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D0C9DF6-807F-40E6-84C6-BA52193E138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52425" y="1114424"/>
            <a:ext cx="7591425" cy="4279107"/>
          </a:xfrm>
          <a:prstGeom prst="rect">
            <a:avLst/>
          </a:prstGeom>
          <a:solidFill>
            <a:schemeClr val="tx1"/>
          </a:solidFill>
        </p:spPr>
        <p:txBody>
          <a:bodyPr lIns="216000" tIns="21600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2800" b="0" i="0" kern="1200" dirty="0">
                <a:solidFill>
                  <a:schemeClr val="accent1"/>
                </a:solidFill>
                <a:latin typeface="Helvetica Neue Moyen" charset="0"/>
                <a:ea typeface="+mn-ea"/>
                <a:cs typeface="Helvetica Neue Moyen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Click </a:t>
            </a:r>
            <a:br>
              <a:rPr lang="fr-FR"/>
            </a:br>
            <a:r>
              <a:rPr lang="fr-FR"/>
              <a:t>to </a:t>
            </a:r>
            <a:r>
              <a:rPr lang="fr-FR" err="1"/>
              <a:t>add</a:t>
            </a:r>
            <a:r>
              <a:rPr lang="fr-FR"/>
              <a:t> </a:t>
            </a:r>
            <a:br>
              <a:rPr lang="fr-FR"/>
            </a:br>
            <a:r>
              <a:rPr lang="fr-FR"/>
              <a:t>a </a:t>
            </a:r>
            <a:r>
              <a:rPr lang="fr-FR" err="1"/>
              <a:t>picture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1295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234D4-B27C-EAC7-BE2E-539CF241F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87561-6402-8C7B-FDFB-CA5E8055DF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2D33-58A7-A4EA-DBDF-9DBD49058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6F93-D2E3-43BF-8669-F8AF76DB7BC0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2E461-C6BC-228F-6F03-24526493E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69D47-8995-DD08-46D5-6DF79190F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A5806-1CDB-47B3-9745-5BB03CE3D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711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7915F-90F6-594D-34BC-F8E45351C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1F8F2-CD15-1063-3A4E-82862A7BB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8BDF6-3590-2D1B-23BC-0B971ED65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6F93-D2E3-43BF-8669-F8AF76DB7BC0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9098F1-274F-AE88-1B45-AF93B343B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A5754-522C-F693-D8A6-D406630AD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A5806-1CDB-47B3-9745-5BB03CE3D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3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78F60-6FBD-578D-A77B-7154A899C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619E2-83B5-B2A7-B291-1CF92E9B9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23644C-FB1D-7669-2770-85374F6E2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E2BA3E-C7C7-2E86-C287-B6F6FD493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6F93-D2E3-43BF-8669-F8AF76DB7BC0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F47F75-7E73-5169-2155-94C5F258B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1E8D13-7005-13D3-D5C8-6AAFF4903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A5806-1CDB-47B3-9745-5BB03CE3D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88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25925-1EEA-F299-B23E-7A416ED01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677DEF-2E05-18B3-2CBC-07B3F2916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0BB4E2-2A40-1673-F090-981C7015A5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3E1C6E-25FD-8E5A-3E95-247E90B0E6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72CD6D-AD45-253D-4F06-11B5C8A5D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3C69EB-B934-F2A8-22F3-718CE65CC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6F93-D2E3-43BF-8669-F8AF76DB7BC0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6A13E4-D4A1-86E1-7213-6474A901D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68EF81-DB7B-2B21-50D2-DB16C04DC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A5806-1CDB-47B3-9745-5BB03CE3D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86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821DF-D33F-F459-DDE0-08C56DD90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AF040B-470D-37A6-7B9D-EBAACE784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6F93-D2E3-43BF-8669-F8AF76DB7BC0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CDED1A-6377-06D7-4091-01852CA8F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B57ECB-1851-E522-9C8A-9FA9697BD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A5806-1CDB-47B3-9745-5BB03CE3D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19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A56CC6-7048-8257-6C96-C8C79D9C4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6F93-D2E3-43BF-8669-F8AF76DB7BC0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87B2EA-5F5A-B87F-17BE-C17B74165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D5103B-C127-A291-1A10-F0ED38E48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A5806-1CDB-47B3-9745-5BB03CE3D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42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842A1-323B-BAE1-6EAA-579ABC38B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D848B-7395-C22D-78F3-AC9890553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E30078-50A3-E1D5-EBED-4EF3672856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D38DA6-CAB3-70DB-1097-0F1144694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6F93-D2E3-43BF-8669-F8AF76DB7BC0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F96B06-905E-A716-D5B9-2CC1ECCD9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2BB1C-C421-7280-9E9A-1FFD046FD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A5806-1CDB-47B3-9745-5BB03CE3D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087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3D177-9AF7-2FA9-8048-AE7747165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0CBF97-C474-A3BD-1E46-F09AAD53FE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F6517-A49C-8BB1-6089-B75405DCDD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A2E995-CCAC-5CD0-9B7E-44B29A014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6F93-D2E3-43BF-8669-F8AF76DB7BC0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477930-C61B-91EE-E302-D286F049D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89B2B2-AE4E-777D-C2B9-945C21BC3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A5806-1CDB-47B3-9745-5BB03CE3D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34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C3EFAB-45F1-C447-2617-834EE5D3C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6F73F4-F583-4CB2-8002-342E09CE7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33687-1B9A-E94E-7A4B-406AF8140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256F93-D2E3-43BF-8669-F8AF76DB7BC0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5B27C-DD60-0EB4-D4C8-0B133C417A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E6A72-A125-ACA2-9199-0F019070F7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5A5806-1CDB-47B3-9745-5BB03CE3D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239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ti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mailto:daniel.hughes@scouting.org" TargetMode="External"/><Relationship Id="rId7" Type="http://schemas.openxmlformats.org/officeDocument/2006/relationships/image" Target="../media/image49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7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2" name="Picture 8" descr="Image">
            <a:extLst>
              <a:ext uri="{FF2B5EF4-FFF2-40B4-BE49-F238E27FC236}">
                <a16:creationId xmlns:a16="http://schemas.microsoft.com/office/drawing/2014/main" id="{3469A8E1-DF2D-9EDB-EB53-D2E0B718E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156" y="3943254"/>
            <a:ext cx="4193396" cy="96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07E65C4-0294-CD37-17CA-69883541A7B0}"/>
              </a:ext>
            </a:extLst>
          </p:cNvPr>
          <p:cNvCxnSpPr>
            <a:cxnSpLocks/>
          </p:cNvCxnSpPr>
          <p:nvPr/>
        </p:nvCxnSpPr>
        <p:spPr>
          <a:xfrm>
            <a:off x="6255076" y="2989471"/>
            <a:ext cx="28493" cy="2636389"/>
          </a:xfrm>
          <a:prstGeom prst="straightConnector1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03857B0-832E-0555-D9CA-D22AD76EE6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9932" y="2481281"/>
            <a:ext cx="6322830" cy="292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6220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45123-E7F8-88AC-E313-30390B935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9C85125-2F73-D4F3-54F4-E60FD9F1D359}"/>
              </a:ext>
            </a:extLst>
          </p:cNvPr>
          <p:cNvSpPr/>
          <p:nvPr/>
        </p:nvSpPr>
        <p:spPr>
          <a:xfrm>
            <a:off x="5602941" y="-142875"/>
            <a:ext cx="6589059" cy="7000875"/>
          </a:xfrm>
          <a:prstGeom prst="rect">
            <a:avLst/>
          </a:prstGeom>
          <a:solidFill>
            <a:srgbClr val="E3EC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Two hands holding cell phones&#10;&#10;AI-generated content may be incorrect.">
            <a:extLst>
              <a:ext uri="{FF2B5EF4-FFF2-40B4-BE49-F238E27FC236}">
                <a16:creationId xmlns:a16="http://schemas.microsoft.com/office/drawing/2014/main" id="{ED4A4F37-9514-2632-270B-77FE55DBC6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9" b="29333"/>
          <a:stretch/>
        </p:blipFill>
        <p:spPr>
          <a:xfrm rot="18294602">
            <a:off x="1566573" y="1478280"/>
            <a:ext cx="10437860" cy="40741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9C1F72-B261-44DD-6D9C-CA89A0CA53C5}"/>
              </a:ext>
            </a:extLst>
          </p:cNvPr>
          <p:cNvSpPr/>
          <p:nvPr/>
        </p:nvSpPr>
        <p:spPr>
          <a:xfrm>
            <a:off x="0" y="-142875"/>
            <a:ext cx="5607843" cy="1833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660C249-2FD8-31BB-01E3-0E566B2EA9A7}"/>
              </a:ext>
            </a:extLst>
          </p:cNvPr>
          <p:cNvSpPr>
            <a:spLocks noGrp="1"/>
          </p:cNvSpPr>
          <p:nvPr/>
        </p:nvSpPr>
        <p:spPr>
          <a:xfrm>
            <a:off x="302535" y="326058"/>
            <a:ext cx="3651437" cy="8956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200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>
                <a:solidFill>
                  <a:srgbClr val="071E37"/>
                </a:solidFill>
                <a:latin typeface="Source Sans Pro"/>
                <a:ea typeface="Source Sans Pro"/>
              </a:rPr>
              <a:t>Trail’s End technology</a:t>
            </a:r>
          </a:p>
          <a:p>
            <a:pPr algn="l"/>
            <a:r>
              <a:rPr lang="en-US" sz="3300" b="1">
                <a:solidFill>
                  <a:srgbClr val="071E37"/>
                </a:solidFill>
                <a:latin typeface="Source Sans Pro"/>
                <a:ea typeface="Source Sans Pro"/>
              </a:rPr>
              <a:t>Scout app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FCDE46-1298-B1DF-8C6D-FC3AB3DB38BA}"/>
              </a:ext>
            </a:extLst>
          </p:cNvPr>
          <p:cNvSpPr txBox="1"/>
          <p:nvPr/>
        </p:nvSpPr>
        <p:spPr>
          <a:xfrm>
            <a:off x="114614" y="1328077"/>
            <a:ext cx="4857293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0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Point of Sale System</a:t>
            </a:r>
          </a:p>
          <a:p>
            <a:pPr marL="342900" indent="-3429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0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Saves time and easy to use</a:t>
            </a:r>
          </a:p>
          <a:p>
            <a:pPr marL="342900" indent="-3429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0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Google Play &amp; Apple App Store​</a:t>
            </a:r>
          </a:p>
          <a:p>
            <a:pPr marL="342900" indent="-3429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0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Tracks real-time Scout sales/inventory</a:t>
            </a:r>
          </a:p>
          <a:p>
            <a:pPr marL="342900" indent="-3429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0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Manages storefront shifts</a:t>
            </a:r>
          </a:p>
          <a:p>
            <a:pPr marL="342900" indent="-3429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0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Accepts credit cards (85%+) and cash</a:t>
            </a:r>
          </a:p>
          <a:p>
            <a:pPr marL="342900" indent="-3429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0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All CC Fees paid by TE​</a:t>
            </a:r>
          </a:p>
          <a:p>
            <a:pPr marL="342900" indent="-3429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0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Tap to pay directly through phone</a:t>
            </a:r>
          </a:p>
        </p:txBody>
      </p:sp>
      <p:pic>
        <p:nvPicPr>
          <p:cNvPr id="2064" name="Picture 16">
            <a:extLst>
              <a:ext uri="{FF2B5EF4-FFF2-40B4-BE49-F238E27FC236}">
                <a16:creationId xmlns:a16="http://schemas.microsoft.com/office/drawing/2014/main" id="{CBCF8F31-F0FA-1D77-E10C-28532E16EA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8" t="4246" r="9092" b="3387"/>
          <a:stretch/>
        </p:blipFill>
        <p:spPr bwMode="auto">
          <a:xfrm>
            <a:off x="8667523" y="106249"/>
            <a:ext cx="3238468" cy="664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674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8C6B3-5FCB-754C-25A6-D97EE6394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C28FAA-F958-BC93-9DB6-495BA74D7AB2}"/>
              </a:ext>
            </a:extLst>
          </p:cNvPr>
          <p:cNvSpPr/>
          <p:nvPr/>
        </p:nvSpPr>
        <p:spPr>
          <a:xfrm>
            <a:off x="5602942" y="0"/>
            <a:ext cx="6589059" cy="6858000"/>
          </a:xfrm>
          <a:prstGeom prst="rect">
            <a:avLst/>
          </a:prstGeom>
          <a:solidFill>
            <a:srgbClr val="E3EC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BEF9B013-60F6-31D5-C6D1-6B76A58445C9}"/>
              </a:ext>
            </a:extLst>
          </p:cNvPr>
          <p:cNvSpPr>
            <a:spLocks noGrp="1"/>
          </p:cNvSpPr>
          <p:nvPr/>
        </p:nvSpPr>
        <p:spPr>
          <a:xfrm>
            <a:off x="267267" y="224212"/>
            <a:ext cx="4716137" cy="138495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b="1">
              <a:solidFill>
                <a:srgbClr val="071E37"/>
              </a:solidFill>
              <a:latin typeface="Source Sans Pro"/>
              <a:ea typeface="Source Sans Pro"/>
            </a:endParaRPr>
          </a:p>
          <a:p>
            <a:pPr algn="l"/>
            <a:r>
              <a:rPr lang="en-US" sz="2200">
                <a:solidFill>
                  <a:srgbClr val="071E37"/>
                </a:solidFill>
                <a:latin typeface="Source Sans Pro"/>
                <a:ea typeface="Source Sans Pro"/>
              </a:rPr>
              <a:t>Trail’s End App</a:t>
            </a:r>
          </a:p>
          <a:p>
            <a:pPr algn="l">
              <a:lnSpc>
                <a:spcPct val="120000"/>
              </a:lnSpc>
            </a:pPr>
            <a:r>
              <a:rPr lang="en-US" sz="4800" b="1">
                <a:solidFill>
                  <a:srgbClr val="071E37"/>
                </a:solidFill>
                <a:latin typeface="Source Sans Pro"/>
                <a:ea typeface="Source Sans Pro"/>
              </a:rPr>
              <a:t>DASHBOARD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D6DF86C-6481-BB4F-FF9E-083957420C30}"/>
              </a:ext>
            </a:extLst>
          </p:cNvPr>
          <p:cNvSpPr>
            <a:spLocks noGrp="1"/>
          </p:cNvSpPr>
          <p:nvPr/>
        </p:nvSpPr>
        <p:spPr>
          <a:xfrm>
            <a:off x="268821" y="1718462"/>
            <a:ext cx="5329929" cy="42578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>
                <a:solidFill>
                  <a:srgbClr val="3E64C4"/>
                </a:solidFill>
                <a:latin typeface="Source Sans Pro"/>
                <a:ea typeface="Source Sans Pro"/>
                <a:cs typeface="Segoe UI Light"/>
              </a:rPr>
              <a:t>Single screen for all key actions:</a:t>
            </a:r>
          </a:p>
          <a:p>
            <a:pPr marL="1028700" lvl="1" indent="-342900">
              <a:lnSpc>
                <a:spcPct val="150000"/>
              </a:lnSpc>
              <a:buFont typeface="Arial"/>
              <a:buChar char="•"/>
            </a:pPr>
            <a:r>
              <a:rPr lang="en-US" sz="2200">
                <a:solidFill>
                  <a:srgbClr val="3E64C4"/>
                </a:solidFill>
                <a:latin typeface="Source Sans Pro"/>
                <a:ea typeface="Source Sans Pro"/>
                <a:cs typeface="Segoe UI Light"/>
              </a:rPr>
              <a:t>Make a sale</a:t>
            </a:r>
          </a:p>
          <a:p>
            <a:pPr marL="1028700" lvl="1" indent="-342900">
              <a:lnSpc>
                <a:spcPct val="150000"/>
              </a:lnSpc>
              <a:buFont typeface="Arial"/>
              <a:buChar char="•"/>
            </a:pPr>
            <a:r>
              <a:rPr lang="en-US" sz="2200">
                <a:solidFill>
                  <a:srgbClr val="3E64C4"/>
                </a:solidFill>
                <a:latin typeface="Source Sans Pro"/>
                <a:ea typeface="Source Sans Pro"/>
                <a:cs typeface="Segoe UI Light"/>
              </a:rPr>
              <a:t>Goal and rewards</a:t>
            </a:r>
          </a:p>
          <a:p>
            <a:pPr marL="1028700" lvl="1" indent="-342900">
              <a:lnSpc>
                <a:spcPct val="150000"/>
              </a:lnSpc>
              <a:buFont typeface="Arial"/>
              <a:buChar char="•"/>
            </a:pPr>
            <a:r>
              <a:rPr lang="en-US" sz="2200">
                <a:solidFill>
                  <a:srgbClr val="3E64C4"/>
                </a:solidFill>
                <a:latin typeface="Source Sans Pro"/>
                <a:ea typeface="Source Sans Pro"/>
                <a:cs typeface="Segoe UI Light"/>
              </a:rPr>
              <a:t>Cash to Credit</a:t>
            </a:r>
            <a:endParaRPr lang="en-US" sz="1800"/>
          </a:p>
          <a:p>
            <a:pPr marL="1028700" lvl="1" indent="-342900">
              <a:lnSpc>
                <a:spcPct val="150000"/>
              </a:lnSpc>
              <a:buFont typeface="Arial"/>
              <a:buChar char="•"/>
            </a:pPr>
            <a:r>
              <a:rPr lang="en-US" sz="2200">
                <a:solidFill>
                  <a:srgbClr val="3E64C4"/>
                </a:solidFill>
                <a:latin typeface="Source Sans Pro"/>
                <a:ea typeface="Source Sans Pro"/>
                <a:cs typeface="Segoe UI Light"/>
              </a:rPr>
              <a:t>Storefronts</a:t>
            </a:r>
          </a:p>
          <a:p>
            <a:pPr marL="1028700" lvl="1" indent="-342900">
              <a:lnSpc>
                <a:spcPct val="150000"/>
              </a:lnSpc>
              <a:buFont typeface="Arial"/>
              <a:buChar char="•"/>
            </a:pPr>
            <a:r>
              <a:rPr lang="en-US" sz="2200">
                <a:solidFill>
                  <a:srgbClr val="3E64C4"/>
                </a:solidFill>
                <a:latin typeface="Source Sans Pro"/>
                <a:ea typeface="Source Sans Pro"/>
                <a:cs typeface="Segoe UI Light"/>
              </a:rPr>
              <a:t>Sales data</a:t>
            </a:r>
          </a:p>
          <a:p>
            <a:pPr marL="1028700" lvl="1" indent="-342900">
              <a:lnSpc>
                <a:spcPct val="150000"/>
              </a:lnSpc>
              <a:buFont typeface="Arial"/>
              <a:buChar char="•"/>
            </a:pPr>
            <a:r>
              <a:rPr lang="en-US" sz="2200">
                <a:solidFill>
                  <a:srgbClr val="3E64C4"/>
                </a:solidFill>
                <a:latin typeface="Source Sans Pro"/>
                <a:ea typeface="Source Sans Pro"/>
                <a:cs typeface="Segoe UI Light"/>
              </a:rPr>
              <a:t>Orders</a:t>
            </a:r>
          </a:p>
          <a:p>
            <a:pPr marL="1028700" lvl="1" indent="-342900">
              <a:lnSpc>
                <a:spcPct val="150000"/>
              </a:lnSpc>
              <a:buFont typeface="Arial"/>
              <a:buChar char="•"/>
            </a:pPr>
            <a:r>
              <a:rPr lang="en-US" sz="2200">
                <a:solidFill>
                  <a:srgbClr val="3E64C4"/>
                </a:solidFill>
                <a:latin typeface="Source Sans Pro"/>
                <a:ea typeface="Source Sans Pro"/>
                <a:cs typeface="Segoe UI Light"/>
              </a:rPr>
              <a:t>Online sales</a:t>
            </a:r>
          </a:p>
          <a:p>
            <a:pPr marL="1028700" lvl="1" indent="-342900">
              <a:lnSpc>
                <a:spcPct val="150000"/>
              </a:lnSpc>
              <a:buFont typeface="Arial"/>
              <a:buChar char="•"/>
            </a:pPr>
            <a:r>
              <a:rPr lang="en-US" sz="2200">
                <a:solidFill>
                  <a:srgbClr val="3E64C4"/>
                </a:solidFill>
                <a:latin typeface="Source Sans Pro"/>
                <a:ea typeface="Source Sans Pro"/>
                <a:cs typeface="Segoe UI Light"/>
              </a:rPr>
              <a:t>Training</a:t>
            </a:r>
          </a:p>
          <a:p>
            <a:pPr marL="1028700" lvl="1" indent="-342900">
              <a:lnSpc>
                <a:spcPct val="150000"/>
              </a:lnSpc>
              <a:buFont typeface="Arial" pitchFamily="2" charset="2"/>
              <a:buChar char="•"/>
            </a:pPr>
            <a:endParaRPr lang="en-US" sz="2200">
              <a:solidFill>
                <a:srgbClr val="3E64C4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egoe UI Light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endParaRPr lang="en-US" sz="2200">
              <a:solidFill>
                <a:srgbClr val="3E64C4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egoe UI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03FDEE-F6D7-0095-CDEC-697A8B702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4505" y="679128"/>
            <a:ext cx="2493628" cy="5421468"/>
          </a:xfrm>
          <a:prstGeom prst="rect">
            <a:avLst/>
          </a:prstGeom>
        </p:spPr>
      </p:pic>
      <p:pic>
        <p:nvPicPr>
          <p:cNvPr id="3" name="Picture 2" descr="A black screen with a black background&#10;&#10;AI-generated content may be incorrect.">
            <a:extLst>
              <a:ext uri="{FF2B5EF4-FFF2-40B4-BE49-F238E27FC236}">
                <a16:creationId xmlns:a16="http://schemas.microsoft.com/office/drawing/2014/main" id="{C86B725B-D29D-777E-83FD-DA1EA6B35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6991" y="527932"/>
            <a:ext cx="2816076" cy="580213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42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E0071-F8CF-AE27-1C91-CB7412FB6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615D84-C027-82AE-3EFF-C97EE756E4E8}"/>
              </a:ext>
            </a:extLst>
          </p:cNvPr>
          <p:cNvSpPr/>
          <p:nvPr/>
        </p:nvSpPr>
        <p:spPr>
          <a:xfrm>
            <a:off x="5602942" y="0"/>
            <a:ext cx="6589059" cy="6858000"/>
          </a:xfrm>
          <a:prstGeom prst="rect">
            <a:avLst/>
          </a:prstGeom>
          <a:solidFill>
            <a:srgbClr val="E3EC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0A178FB-64F8-7C57-7212-9E1DE49A5E56}"/>
              </a:ext>
            </a:extLst>
          </p:cNvPr>
          <p:cNvSpPr>
            <a:spLocks noGrp="1"/>
          </p:cNvSpPr>
          <p:nvPr/>
        </p:nvSpPr>
        <p:spPr>
          <a:xfrm>
            <a:off x="77385" y="2007614"/>
            <a:ext cx="5525557" cy="4247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Share is the primary action for Scouts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Past customers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Text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Email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Social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Scouts are guided to personalize their page with new empty states to help them get started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9DF67139-7018-124E-BAA8-341552AB358A}"/>
              </a:ext>
            </a:extLst>
          </p:cNvPr>
          <p:cNvSpPr>
            <a:spLocks noGrp="1"/>
          </p:cNvSpPr>
          <p:nvPr/>
        </p:nvSpPr>
        <p:spPr>
          <a:xfrm>
            <a:off x="267267" y="224212"/>
            <a:ext cx="4716137" cy="138495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b="1">
              <a:solidFill>
                <a:srgbClr val="071E37"/>
              </a:solidFill>
              <a:latin typeface="Source Sans Pro"/>
              <a:ea typeface="Source Sans Pro"/>
            </a:endParaRPr>
          </a:p>
          <a:p>
            <a:pPr algn="l"/>
            <a:r>
              <a:rPr lang="en-US" sz="2200">
                <a:solidFill>
                  <a:srgbClr val="071E37"/>
                </a:solidFill>
                <a:latin typeface="Source Sans Pro"/>
                <a:ea typeface="Source Sans Pro"/>
              </a:rPr>
              <a:t>Trail’s End App</a:t>
            </a:r>
          </a:p>
          <a:p>
            <a:pPr algn="l">
              <a:lnSpc>
                <a:spcPct val="120000"/>
              </a:lnSpc>
            </a:pPr>
            <a:r>
              <a:rPr lang="en-US" sz="4800" b="1">
                <a:solidFill>
                  <a:srgbClr val="071E37"/>
                </a:solidFill>
                <a:latin typeface="Source Sans Pro"/>
                <a:ea typeface="Source Sans Pro"/>
              </a:rPr>
              <a:t>ONLINE SALES</a:t>
            </a:r>
          </a:p>
        </p:txBody>
      </p:sp>
      <p:pic>
        <p:nvPicPr>
          <p:cNvPr id="7" name="Picture 6" descr="A screenshot of a social media account&#10;&#10;AI-generated content may be incorrect.">
            <a:extLst>
              <a:ext uri="{FF2B5EF4-FFF2-40B4-BE49-F238E27FC236}">
                <a16:creationId xmlns:a16="http://schemas.microsoft.com/office/drawing/2014/main" id="{F8D7C3B4-DC26-DC53-6BA9-5C9F14591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4694" y="543518"/>
            <a:ext cx="2789677" cy="5793045"/>
          </a:xfrm>
          <a:prstGeom prst="rect">
            <a:avLst/>
          </a:prstGeom>
        </p:spPr>
      </p:pic>
      <p:pic>
        <p:nvPicPr>
          <p:cNvPr id="9" name="Picture 8" descr="A black screen with a black background&#10;&#10;AI-generated content may be incorrect.">
            <a:extLst>
              <a:ext uri="{FF2B5EF4-FFF2-40B4-BE49-F238E27FC236}">
                <a16:creationId xmlns:a16="http://schemas.microsoft.com/office/drawing/2014/main" id="{219C94B6-B237-FB20-5941-6EDBD33E1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090" y="350920"/>
            <a:ext cx="3017821" cy="621780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76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000E15-2B87-2716-8CB4-FFC758DCEF3B}"/>
              </a:ext>
            </a:extLst>
          </p:cNvPr>
          <p:cNvSpPr txBox="1"/>
          <p:nvPr/>
        </p:nvSpPr>
        <p:spPr>
          <a:xfrm>
            <a:off x="4175695" y="355064"/>
            <a:ext cx="3840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IN-APP GUIDES</a:t>
            </a:r>
          </a:p>
        </p:txBody>
      </p:sp>
      <p:pic>
        <p:nvPicPr>
          <p:cNvPr id="6" name="Picture 5" descr="MacBook Air: Should You Buy? Reviews, Features, Deals and More">
            <a:extLst>
              <a:ext uri="{FF2B5EF4-FFF2-40B4-BE49-F238E27FC236}">
                <a16:creationId xmlns:a16="http://schemas.microsoft.com/office/drawing/2014/main" id="{F1BC34AA-4A2A-0A53-40CF-75BBA90A3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762" y="1393494"/>
            <a:ext cx="6848475" cy="4276725"/>
          </a:xfrm>
          <a:prstGeom prst="rect">
            <a:avLst/>
          </a:prstGeom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A91164B-03A7-004A-C7C3-82882DD240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814"/>
          <a:stretch/>
        </p:blipFill>
        <p:spPr>
          <a:xfrm>
            <a:off x="3418115" y="1611087"/>
            <a:ext cx="5355771" cy="3488241"/>
          </a:xfrm>
          <a:prstGeom prst="rect">
            <a:avLst/>
          </a:prstGeom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3B13EE7-218B-7787-DC2F-239A910E3A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462" t="50514" r="58048" b="10683"/>
          <a:stretch/>
        </p:blipFill>
        <p:spPr>
          <a:xfrm>
            <a:off x="821871" y="3677678"/>
            <a:ext cx="2324612" cy="303491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927D8C2-5BEA-FE7C-EE54-6AA5BA432F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2644" t="56485" r="6925" b="9500"/>
          <a:stretch/>
        </p:blipFill>
        <p:spPr>
          <a:xfrm>
            <a:off x="8504804" y="1611087"/>
            <a:ext cx="2677027" cy="247284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FDCB50-CD52-F5A5-E77D-24BD89385868}"/>
              </a:ext>
            </a:extLst>
          </p:cNvPr>
          <p:cNvSpPr txBox="1"/>
          <p:nvPr/>
        </p:nvSpPr>
        <p:spPr>
          <a:xfrm>
            <a:off x="9317150" y="4243680"/>
            <a:ext cx="2689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Source Sans Pro" panose="020B0503030403020204" pitchFamily="34" charset="0"/>
                <a:ea typeface="Source Sans Pro" panose="020B0503030403020204" pitchFamily="34" charset="0"/>
              </a:rPr>
              <a:t>570+ 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Source Sans Pro" panose="020B0503030403020204" pitchFamily="34" charset="0"/>
                <a:ea typeface="Source Sans Pro" panose="020B0503030403020204" pitchFamily="34" charset="0"/>
              </a:rPr>
              <a:t>1700 units with a goal</a:t>
            </a:r>
          </a:p>
        </p:txBody>
      </p:sp>
      <p:pic>
        <p:nvPicPr>
          <p:cNvPr id="4" name="Picture 3" descr="A screenshot of a phone&#10;&#10;AI-generated content may be incorrect.">
            <a:extLst>
              <a:ext uri="{FF2B5EF4-FFF2-40B4-BE49-F238E27FC236}">
                <a16:creationId xmlns:a16="http://schemas.microsoft.com/office/drawing/2014/main" id="{F9133191-AAA3-F74D-E985-876EF6CC78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503" y="299299"/>
            <a:ext cx="2324612" cy="256930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D33AAB-4721-B043-1D24-44E24962F9E1}"/>
              </a:ext>
            </a:extLst>
          </p:cNvPr>
          <p:cNvSpPr txBox="1"/>
          <p:nvPr/>
        </p:nvSpPr>
        <p:spPr>
          <a:xfrm>
            <a:off x="1093503" y="3007979"/>
            <a:ext cx="2689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Source Sans Pro" panose="020B0503030403020204" pitchFamily="34" charset="0"/>
                <a:ea typeface="Source Sans Pro" panose="020B0503030403020204" pitchFamily="34" charset="0"/>
              </a:rPr>
              <a:t>232 users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Source Sans Pro" panose="020B0503030403020204" pitchFamily="34" charset="0"/>
                <a:ea typeface="Source Sans Pro" panose="020B0503030403020204" pitchFamily="34" charset="0"/>
              </a:rPr>
              <a:t>Goal avg. $19,196</a:t>
            </a:r>
          </a:p>
        </p:txBody>
      </p:sp>
    </p:spTree>
    <p:extLst>
      <p:ext uri="{BB962C8B-B14F-4D97-AF65-F5344CB8AC3E}">
        <p14:creationId xmlns:p14="http://schemas.microsoft.com/office/powerpoint/2010/main" val="1885402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C27B2-5072-B873-C472-61DA261E8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A24907-702D-C9D9-869E-B430D8F2DFC4}"/>
              </a:ext>
            </a:extLst>
          </p:cNvPr>
          <p:cNvSpPr/>
          <p:nvPr/>
        </p:nvSpPr>
        <p:spPr>
          <a:xfrm>
            <a:off x="5602942" y="0"/>
            <a:ext cx="6589059" cy="6858000"/>
          </a:xfrm>
          <a:prstGeom prst="rect">
            <a:avLst/>
          </a:prstGeom>
          <a:solidFill>
            <a:srgbClr val="E3EC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E6009935-E1D8-CE5F-838C-96E249D8ED37}"/>
              </a:ext>
            </a:extLst>
          </p:cNvPr>
          <p:cNvSpPr>
            <a:spLocks noGrp="1"/>
          </p:cNvSpPr>
          <p:nvPr/>
        </p:nvSpPr>
        <p:spPr>
          <a:xfrm>
            <a:off x="220566" y="144808"/>
            <a:ext cx="5048037" cy="13849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b="1">
              <a:solidFill>
                <a:srgbClr val="071E37"/>
              </a:solidFill>
              <a:latin typeface="Source Sans Pro"/>
              <a:ea typeface="Source Sans Pro"/>
            </a:endParaRPr>
          </a:p>
          <a:p>
            <a:pPr algn="l"/>
            <a:r>
              <a:rPr lang="en-US" b="1">
                <a:solidFill>
                  <a:srgbClr val="071E37"/>
                </a:solidFill>
                <a:latin typeface="Source Sans Pro"/>
                <a:ea typeface="Source Sans Pro"/>
              </a:rPr>
              <a:t>TRAIL’S END ONLINE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B6CAB0B-92B1-B75E-A728-D473F38EFF6D}"/>
              </a:ext>
            </a:extLst>
          </p:cNvPr>
          <p:cNvSpPr>
            <a:spLocks noGrp="1"/>
          </p:cNvSpPr>
          <p:nvPr/>
        </p:nvSpPr>
        <p:spPr>
          <a:xfrm>
            <a:off x="91496" y="2220266"/>
            <a:ext cx="5525557" cy="4247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Redesigned Scout pages that:</a:t>
            </a:r>
          </a:p>
          <a:p>
            <a:pPr marL="10287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Emphasize the Scout and their story</a:t>
            </a:r>
          </a:p>
          <a:p>
            <a:pPr marL="10287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Allow consumers to share the Scout’s pages with their network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endParaRPr lang="en-US">
              <a:solidFill>
                <a:srgbClr val="3E64C4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egoe UI Light"/>
            </a:endParaRPr>
          </a:p>
        </p:txBody>
      </p:sp>
      <p:pic>
        <p:nvPicPr>
          <p:cNvPr id="2" name="Picture 1" descr="MacBook Air: Should You Buy? Reviews, Features, Deals and More">
            <a:extLst>
              <a:ext uri="{FF2B5EF4-FFF2-40B4-BE49-F238E27FC236}">
                <a16:creationId xmlns:a16="http://schemas.microsoft.com/office/drawing/2014/main" id="{D81791E8-8D9A-050F-4CB1-55A9EC424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164" y="1099580"/>
            <a:ext cx="6848475" cy="42767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471915-805F-BD0C-F3B0-F1DFD01D9A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1985"/>
          <a:stretch/>
        </p:blipFill>
        <p:spPr>
          <a:xfrm>
            <a:off x="6356284" y="1285768"/>
            <a:ext cx="5385142" cy="363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50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43FDC-19E9-2AFE-3868-86A52300C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0BAC9B31-3109-2F03-F2E5-E5A159E6FA97}"/>
              </a:ext>
            </a:extLst>
          </p:cNvPr>
          <p:cNvSpPr>
            <a:spLocks noGrp="1"/>
          </p:cNvSpPr>
          <p:nvPr/>
        </p:nvSpPr>
        <p:spPr>
          <a:xfrm>
            <a:off x="231416" y="-48802"/>
            <a:ext cx="3771624" cy="10159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200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>
                <a:solidFill>
                  <a:srgbClr val="071E37"/>
                </a:solidFill>
                <a:latin typeface="Source Sans Pro"/>
                <a:ea typeface="Source Sans Pro"/>
              </a:rPr>
              <a:t>Trail’s End technology</a:t>
            </a:r>
          </a:p>
          <a:p>
            <a:pPr algn="l"/>
            <a:r>
              <a:rPr lang="en-US" sz="3300" b="1">
                <a:solidFill>
                  <a:srgbClr val="071E37"/>
                </a:solidFill>
                <a:latin typeface="Source Sans Pro"/>
                <a:ea typeface="Source Sans Pro"/>
              </a:rPr>
              <a:t>Tap to pay demo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79A121-6E90-EA2C-F528-341888F610FC}"/>
              </a:ext>
            </a:extLst>
          </p:cNvPr>
          <p:cNvSpPr/>
          <p:nvPr/>
        </p:nvSpPr>
        <p:spPr>
          <a:xfrm>
            <a:off x="5943600" y="0"/>
            <a:ext cx="6248400" cy="6858000"/>
          </a:xfrm>
          <a:prstGeom prst="rect">
            <a:avLst/>
          </a:prstGeom>
          <a:solidFill>
            <a:srgbClr val="E3EC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Tap to Pay">
            <a:hlinkClick r:id="" action="ppaction://media"/>
            <a:extLst>
              <a:ext uri="{FF2B5EF4-FFF2-40B4-BE49-F238E27FC236}">
                <a16:creationId xmlns:a16="http://schemas.microsoft.com/office/drawing/2014/main" id="{6E5B5542-867B-A92D-FC89-606BCF6EDE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4161" y="1221754"/>
            <a:ext cx="9203678" cy="51770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891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1E77F-5289-C59B-C71F-E52D12F0D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ADEB51-BD48-6087-95F6-1C51F50CFCF5}"/>
              </a:ext>
            </a:extLst>
          </p:cNvPr>
          <p:cNvSpPr/>
          <p:nvPr/>
        </p:nvSpPr>
        <p:spPr>
          <a:xfrm>
            <a:off x="0" y="-142875"/>
            <a:ext cx="5607843" cy="1833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876D8BD-BCF3-FF4D-B16A-75B6C8146702}"/>
              </a:ext>
            </a:extLst>
          </p:cNvPr>
          <p:cNvSpPr>
            <a:spLocks noGrp="1"/>
          </p:cNvSpPr>
          <p:nvPr/>
        </p:nvSpPr>
        <p:spPr>
          <a:xfrm>
            <a:off x="302536" y="219385"/>
            <a:ext cx="5454869" cy="12641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200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>
                <a:solidFill>
                  <a:srgbClr val="071E37"/>
                </a:solidFill>
                <a:latin typeface="Source Sans Pro"/>
                <a:ea typeface="Source Sans Pro"/>
              </a:rPr>
              <a:t>Trail’s End App</a:t>
            </a:r>
          </a:p>
          <a:p>
            <a:pPr algn="l"/>
            <a:r>
              <a:rPr lang="en-US" sz="3300" b="1">
                <a:solidFill>
                  <a:srgbClr val="071E37"/>
                </a:solidFill>
                <a:latin typeface="Source Sans Pro"/>
                <a:ea typeface="Source Sans Pro"/>
              </a:rPr>
              <a:t>Scout Rewards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C96B86-CA37-7E6C-DD46-21DB7E1F663F}"/>
              </a:ext>
            </a:extLst>
          </p:cNvPr>
          <p:cNvSpPr/>
          <p:nvPr/>
        </p:nvSpPr>
        <p:spPr>
          <a:xfrm>
            <a:off x="5602941" y="-142875"/>
            <a:ext cx="6589059" cy="7000875"/>
          </a:xfrm>
          <a:prstGeom prst="rect">
            <a:avLst/>
          </a:prstGeom>
          <a:solidFill>
            <a:srgbClr val="E3EC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A847BC-D8BC-FDBA-CAD6-FCDBA279F35F}"/>
              </a:ext>
            </a:extLst>
          </p:cNvPr>
          <p:cNvSpPr txBox="1"/>
          <p:nvPr/>
        </p:nvSpPr>
        <p:spPr>
          <a:xfrm>
            <a:off x="302536" y="1970363"/>
            <a:ext cx="4857293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2400"/>
              </a:spcAft>
              <a:buFont typeface="Wingdings" pitchFamily="2" charset="2"/>
              <a:buChar char="ü"/>
            </a:pPr>
            <a:r>
              <a:rPr lang="en-US" sz="20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Scouts claim their rewards from the app</a:t>
            </a:r>
          </a:p>
          <a:p>
            <a:pPr marL="342900" indent="-342900">
              <a:spcAft>
                <a:spcPts val="2400"/>
              </a:spcAft>
              <a:buFont typeface="Wingdings" pitchFamily="2" charset="2"/>
              <a:buChar char="ü"/>
            </a:pPr>
            <a:r>
              <a:rPr lang="en-US" sz="20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15 gift card options</a:t>
            </a:r>
          </a:p>
          <a:p>
            <a:pPr marL="342900" indent="-342900">
              <a:spcAft>
                <a:spcPts val="2400"/>
              </a:spcAft>
              <a:buFont typeface="Wingdings" pitchFamily="2" charset="2"/>
              <a:buChar char="ü"/>
            </a:pPr>
            <a:r>
              <a:rPr lang="en-US" sz="20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Scouts can split their rewards across multiple gift cards</a:t>
            </a:r>
          </a:p>
          <a:p>
            <a:pPr marL="342900" indent="-342900">
              <a:spcAft>
                <a:spcPts val="2400"/>
              </a:spcAft>
              <a:buFont typeface="Wingdings" pitchFamily="2" charset="2"/>
              <a:buChar char="ü"/>
            </a:pPr>
            <a:r>
              <a:rPr lang="en-US" sz="20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No approving, receiving, distributing, or replacing prizes.</a:t>
            </a:r>
          </a:p>
          <a:p>
            <a:pPr marL="342900" indent="-342900">
              <a:spcAft>
                <a:spcPts val="2400"/>
              </a:spcAft>
              <a:buFont typeface="Wingdings" pitchFamily="2" charset="2"/>
              <a:buChar char="ü"/>
            </a:pPr>
            <a:r>
              <a:rPr lang="en-US" sz="20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Uncapped levels to incentivize top sellers. </a:t>
            </a:r>
          </a:p>
          <a:p>
            <a:pPr marL="342900" indent="-342900">
              <a:spcAft>
                <a:spcPts val="2400"/>
              </a:spcAft>
              <a:buFont typeface="Wingdings" pitchFamily="2" charset="2"/>
              <a:buChar char="ü"/>
            </a:pPr>
            <a:r>
              <a:rPr lang="en-US" sz="20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Heroes and helpers bonus points! </a:t>
            </a:r>
            <a:r>
              <a:rPr lang="en-US" sz="2000" b="1" u="sng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+.5 pts! </a:t>
            </a:r>
            <a:endParaRPr lang="en-US" b="1" u="sng">
              <a:solidFill>
                <a:srgbClr val="3E64C4"/>
              </a:solidFill>
              <a:cs typeface="Segoe UI Ligh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E86082-92FF-5FC9-A7FC-F3FE0A146008}"/>
              </a:ext>
            </a:extLst>
          </p:cNvPr>
          <p:cNvSpPr/>
          <p:nvPr/>
        </p:nvSpPr>
        <p:spPr>
          <a:xfrm>
            <a:off x="6000764" y="381017"/>
            <a:ext cx="2660904" cy="5673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screen with a black background&#10;&#10;AI-generated content may be incorrect.">
            <a:extLst>
              <a:ext uri="{FF2B5EF4-FFF2-40B4-BE49-F238E27FC236}">
                <a16:creationId xmlns:a16="http://schemas.microsoft.com/office/drawing/2014/main" id="{59DAD6CE-7182-254F-1753-338D2BB97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116" y="219385"/>
            <a:ext cx="2995144" cy="6058964"/>
          </a:xfrm>
          <a:prstGeom prst="rect">
            <a:avLst/>
          </a:prstGeom>
        </p:spPr>
      </p:pic>
      <p:pic>
        <p:nvPicPr>
          <p:cNvPr id="15" name="Picture 14" descr="A blue and orange logo&#10;&#10;AI-generated content may be incorrect.">
            <a:extLst>
              <a:ext uri="{FF2B5EF4-FFF2-40B4-BE49-F238E27FC236}">
                <a16:creationId xmlns:a16="http://schemas.microsoft.com/office/drawing/2014/main" id="{10F0EE01-C9CF-E2A6-AF2E-D4F010D2B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8073" y="1359189"/>
            <a:ext cx="1149424" cy="756938"/>
          </a:xfrm>
          <a:prstGeom prst="rect">
            <a:avLst/>
          </a:prstGeom>
        </p:spPr>
      </p:pic>
      <p:pic>
        <p:nvPicPr>
          <p:cNvPr id="17" name="Picture 16" descr="A green background with white text&#10;&#10;AI-generated content may be incorrect.">
            <a:extLst>
              <a:ext uri="{FF2B5EF4-FFF2-40B4-BE49-F238E27FC236}">
                <a16:creationId xmlns:a16="http://schemas.microsoft.com/office/drawing/2014/main" id="{5ADC102F-35C4-CA76-6230-7312EAB252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464" y="2206638"/>
            <a:ext cx="1124786" cy="739145"/>
          </a:xfrm>
          <a:prstGeom prst="rect">
            <a:avLst/>
          </a:prstGeom>
        </p:spPr>
      </p:pic>
      <p:pic>
        <p:nvPicPr>
          <p:cNvPr id="19" name="Picture 18" descr="A cartoon character with a mustache and a red hat&#10;&#10;AI-generated content may be incorrect.">
            <a:extLst>
              <a:ext uri="{FF2B5EF4-FFF2-40B4-BE49-F238E27FC236}">
                <a16:creationId xmlns:a16="http://schemas.microsoft.com/office/drawing/2014/main" id="{52376256-A59E-1A4F-1978-76F3D2B84B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8072" y="2216798"/>
            <a:ext cx="1148735" cy="739145"/>
          </a:xfrm>
          <a:prstGeom prst="rect">
            <a:avLst/>
          </a:prstGeom>
        </p:spPr>
      </p:pic>
      <p:pic>
        <p:nvPicPr>
          <p:cNvPr id="1026" name="Picture 2" descr="Nike">
            <a:extLst>
              <a:ext uri="{FF2B5EF4-FFF2-40B4-BE49-F238E27FC236}">
                <a16:creationId xmlns:a16="http://schemas.microsoft.com/office/drawing/2014/main" id="{97ADB3F6-E388-C769-79DF-5626725BA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076" y="3949054"/>
            <a:ext cx="1081141" cy="68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MC Theatres®">
            <a:extLst>
              <a:ext uri="{FF2B5EF4-FFF2-40B4-BE49-F238E27FC236}">
                <a16:creationId xmlns:a16="http://schemas.microsoft.com/office/drawing/2014/main" id="{AB95959E-CEA9-2761-B661-56CEB5030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000" y="3945915"/>
            <a:ext cx="1118807" cy="70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ss Pro Shops®">
            <a:extLst>
              <a:ext uri="{FF2B5EF4-FFF2-40B4-BE49-F238E27FC236}">
                <a16:creationId xmlns:a16="http://schemas.microsoft.com/office/drawing/2014/main" id="{0DB7C9A0-6D5F-6878-B461-04D257207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975" y="4810948"/>
            <a:ext cx="1094767" cy="71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arnes &amp; Noble">
            <a:extLst>
              <a:ext uri="{FF2B5EF4-FFF2-40B4-BE49-F238E27FC236}">
                <a16:creationId xmlns:a16="http://schemas.microsoft.com/office/drawing/2014/main" id="{48B4425C-784B-60F5-8A7F-748EF2E34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161" y="4801884"/>
            <a:ext cx="1111874" cy="71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almart">
            <a:extLst>
              <a:ext uri="{FF2B5EF4-FFF2-40B4-BE49-F238E27FC236}">
                <a16:creationId xmlns:a16="http://schemas.microsoft.com/office/drawing/2014/main" id="{1C466697-D3DA-F93D-DB88-54331E211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305" y="3056614"/>
            <a:ext cx="1091437" cy="69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bela's">
            <a:extLst>
              <a:ext uri="{FF2B5EF4-FFF2-40B4-BE49-F238E27FC236}">
                <a16:creationId xmlns:a16="http://schemas.microsoft.com/office/drawing/2014/main" id="{BD4AEA01-3AC8-5BE4-3E62-41E8F8DE6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112" y="3056614"/>
            <a:ext cx="1118808" cy="704849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Virtual Promotional Prepaid Mastercard USD">
            <a:extLst>
              <a:ext uri="{FF2B5EF4-FFF2-40B4-BE49-F238E27FC236}">
                <a16:creationId xmlns:a16="http://schemas.microsoft.com/office/drawing/2014/main" id="{5E86F0C1-46A8-C3CF-7106-96155223D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986" y="1394679"/>
            <a:ext cx="1114784" cy="694882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FBF82710-A592-FFF7-E71B-E0EB3498FAE8}"/>
              </a:ext>
            </a:extLst>
          </p:cNvPr>
          <p:cNvSpPr/>
          <p:nvPr/>
        </p:nvSpPr>
        <p:spPr>
          <a:xfrm>
            <a:off x="6061890" y="1267442"/>
            <a:ext cx="379684" cy="37968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B2841E6-438C-F58D-1CAD-4C290BA5E829}"/>
              </a:ext>
            </a:extLst>
          </p:cNvPr>
          <p:cNvSpPr/>
          <p:nvPr/>
        </p:nvSpPr>
        <p:spPr>
          <a:xfrm>
            <a:off x="7270217" y="2915765"/>
            <a:ext cx="379684" cy="37968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Graphic 25" descr="Checkmark with solid fill">
            <a:extLst>
              <a:ext uri="{FF2B5EF4-FFF2-40B4-BE49-F238E27FC236}">
                <a16:creationId xmlns:a16="http://schemas.microsoft.com/office/drawing/2014/main" id="{4198CC42-0A0B-53AF-F037-023EFD68E2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37883" y="1341534"/>
            <a:ext cx="248149" cy="248149"/>
          </a:xfrm>
          <a:prstGeom prst="rect">
            <a:avLst/>
          </a:prstGeom>
        </p:spPr>
      </p:pic>
      <p:pic>
        <p:nvPicPr>
          <p:cNvPr id="31" name="Graphic 30" descr="Checkmark with solid fill">
            <a:extLst>
              <a:ext uri="{FF2B5EF4-FFF2-40B4-BE49-F238E27FC236}">
                <a16:creationId xmlns:a16="http://schemas.microsoft.com/office/drawing/2014/main" id="{966112C6-85D0-E931-3E75-51FFF2996C2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38848" y="3000137"/>
            <a:ext cx="248149" cy="24814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4AC98AE-6B5B-BD0E-439A-285A2634DFB6}"/>
              </a:ext>
            </a:extLst>
          </p:cNvPr>
          <p:cNvSpPr txBox="1"/>
          <p:nvPr/>
        </p:nvSpPr>
        <p:spPr>
          <a:xfrm>
            <a:off x="5653255" y="845843"/>
            <a:ext cx="3392905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Helvetica Neue"/>
              </a:rPr>
              <a:t>Balance: </a:t>
            </a:r>
            <a:r>
              <a:rPr kumimoji="0" lang="en-US" b="1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Helvetica Neue"/>
              </a:rPr>
              <a:t>100.00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EE4F57-461E-A24B-AF24-2F515AB775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85338" y="3941145"/>
            <a:ext cx="1088517" cy="6890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51CF3F-D669-E26F-FF23-D3434D9F5D8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08072" y="4796728"/>
            <a:ext cx="1157679" cy="7367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6E0FF1-3EAC-F36D-8FAF-FFBBD7AFCC4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97398" y="3916775"/>
            <a:ext cx="1208646" cy="7592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6A0365-E1CA-E301-770C-FE8A164057E4}"/>
              </a:ext>
            </a:extLst>
          </p:cNvPr>
          <p:cNvSpPr txBox="1"/>
          <p:nvPr/>
        </p:nvSpPr>
        <p:spPr>
          <a:xfrm>
            <a:off x="8925978" y="23442"/>
            <a:ext cx="332012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AMAZON</a:t>
            </a:r>
          </a:p>
          <a:p>
            <a:pPr algn="ctr"/>
            <a:r>
              <a:rPr lang="en-US" sz="28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TARGET</a:t>
            </a:r>
          </a:p>
          <a:p>
            <a:pPr algn="ctr"/>
            <a:r>
              <a:rPr lang="en-US" sz="28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WALMART</a:t>
            </a:r>
          </a:p>
          <a:p>
            <a:pPr algn="ctr"/>
            <a:r>
              <a:rPr lang="en-US" sz="28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PREPAID MASTERCARD</a:t>
            </a:r>
          </a:p>
          <a:p>
            <a:pPr algn="ctr"/>
            <a:r>
              <a:rPr lang="en-US" sz="28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DICK’S SPORTING GOODS</a:t>
            </a:r>
          </a:p>
          <a:p>
            <a:pPr algn="ctr"/>
            <a:r>
              <a:rPr lang="en-US" sz="28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NINTENDO </a:t>
            </a:r>
          </a:p>
          <a:p>
            <a:pPr algn="ctr"/>
            <a:r>
              <a:rPr lang="en-US" sz="28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GAMESTOP</a:t>
            </a:r>
          </a:p>
          <a:p>
            <a:pPr algn="ctr"/>
            <a:r>
              <a:rPr lang="en-US" sz="28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BASS PRO SHOPS</a:t>
            </a:r>
          </a:p>
          <a:p>
            <a:pPr algn="ctr"/>
            <a:r>
              <a:rPr lang="en-US" sz="28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CABELA’S</a:t>
            </a:r>
          </a:p>
          <a:p>
            <a:pPr algn="ctr"/>
            <a:r>
              <a:rPr lang="en-US" sz="28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APPLE</a:t>
            </a:r>
          </a:p>
          <a:p>
            <a:pPr algn="ctr"/>
            <a:r>
              <a:rPr lang="en-US" sz="28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LEGO</a:t>
            </a:r>
          </a:p>
          <a:p>
            <a:pPr algn="ctr"/>
            <a:r>
              <a:rPr lang="en-US" sz="28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XBOX</a:t>
            </a:r>
          </a:p>
          <a:p>
            <a:pPr algn="ctr"/>
            <a:r>
              <a:rPr lang="en-US" sz="28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PLAYSTATION</a:t>
            </a:r>
          </a:p>
        </p:txBody>
      </p:sp>
    </p:spTree>
    <p:extLst>
      <p:ext uri="{BB962C8B-B14F-4D97-AF65-F5344CB8AC3E}">
        <p14:creationId xmlns:p14="http://schemas.microsoft.com/office/powerpoint/2010/main" val="3676003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">
            <a:extLst>
              <a:ext uri="{FF2B5EF4-FFF2-40B4-BE49-F238E27FC236}">
                <a16:creationId xmlns:a16="http://schemas.microsoft.com/office/drawing/2014/main" id="{97E0D5FC-4DCE-33FC-57E9-F1DF795A6B7D}"/>
              </a:ext>
            </a:extLst>
          </p:cNvPr>
          <p:cNvSpPr/>
          <p:nvPr/>
        </p:nvSpPr>
        <p:spPr>
          <a:xfrm>
            <a:off x="8341545" y="2057517"/>
            <a:ext cx="3603069" cy="4056257"/>
          </a:xfrm>
          <a:prstGeom prst="roundRect">
            <a:avLst>
              <a:gd name="adj" fmla="val 17107"/>
            </a:avLst>
          </a:prstGeom>
          <a:solidFill>
            <a:srgbClr val="E5EAF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24" name="Header"/>
          <p:cNvSpPr txBox="1"/>
          <p:nvPr/>
        </p:nvSpPr>
        <p:spPr>
          <a:xfrm>
            <a:off x="2138518" y="191902"/>
            <a:ext cx="1344920" cy="574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r>
              <a:rPr sz="3400"/>
              <a:t>Header</a:t>
            </a:r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BE7BA61D-CDF3-1F50-541A-2A1609952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4223"/>
            <a:ext cx="12192001" cy="170602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Header">
            <a:extLst>
              <a:ext uri="{FF2B5EF4-FFF2-40B4-BE49-F238E27FC236}">
                <a16:creationId xmlns:a16="http://schemas.microsoft.com/office/drawing/2014/main" id="{968A2B22-1A1E-4D0E-595D-294796740A16}"/>
              </a:ext>
            </a:extLst>
          </p:cNvPr>
          <p:cNvSpPr txBox="1"/>
          <p:nvPr/>
        </p:nvSpPr>
        <p:spPr>
          <a:xfrm>
            <a:off x="644863" y="312180"/>
            <a:ext cx="8499137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4400"/>
              <a:t>PRODUCTS and Pricing </a:t>
            </a:r>
            <a:endParaRPr sz="4400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8E39E0AB-15C0-4778-EB7E-43CC853A0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1153" y="426764"/>
            <a:ext cx="1556987" cy="36938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D5481B-52F0-A9A3-ED0B-0EA1DD133DA0}"/>
              </a:ext>
            </a:extLst>
          </p:cNvPr>
          <p:cNvSpPr txBox="1"/>
          <p:nvPr/>
        </p:nvSpPr>
        <p:spPr>
          <a:xfrm>
            <a:off x="10018645" y="778975"/>
            <a:ext cx="198560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  <p:sp>
        <p:nvSpPr>
          <p:cNvPr id="11" name="Header…">
            <a:extLst>
              <a:ext uri="{FF2B5EF4-FFF2-40B4-BE49-F238E27FC236}">
                <a16:creationId xmlns:a16="http://schemas.microsoft.com/office/drawing/2014/main" id="{D469DCD7-F02B-88C3-D86E-77538ACB3ED1}"/>
              </a:ext>
            </a:extLst>
          </p:cNvPr>
          <p:cNvSpPr txBox="1"/>
          <p:nvPr/>
        </p:nvSpPr>
        <p:spPr>
          <a:xfrm>
            <a:off x="8494593" y="2349064"/>
            <a:ext cx="3340691" cy="3583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Aft>
                <a:spcPts val="6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NEVER, NEVER, NEVER </a:t>
            </a:r>
            <a:r>
              <a:rPr lang="en-US" sz="2400">
                <a:solidFill>
                  <a:srgbClr val="001F38"/>
                </a:solidFill>
                <a:latin typeface="General Sans Regular"/>
                <a:sym typeface="General Sans Semibold"/>
              </a:rPr>
              <a:t>ask customers to buy popcorn. It’s to support You!</a:t>
            </a:r>
          </a:p>
          <a:p>
            <a:pPr>
              <a:spcAft>
                <a:spcPts val="6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2400">
              <a:solidFill>
                <a:srgbClr val="001F38"/>
              </a:solidFill>
              <a:latin typeface="General Sans Regular"/>
              <a:sym typeface="General Sans Semibold"/>
            </a:endParaRPr>
          </a:p>
          <a:p>
            <a:pPr>
              <a:spcAft>
                <a:spcPts val="6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400">
                <a:solidFill>
                  <a:srgbClr val="001F38"/>
                </a:solidFill>
                <a:latin typeface="General Sans Regular"/>
                <a:sym typeface="General Sans Semibold"/>
              </a:rPr>
              <a:t>Even if the customer says no, always say, “Thank you” and “Have a good day.”</a:t>
            </a:r>
            <a:endParaRPr lang="en-US" sz="2400">
              <a:solidFill>
                <a:srgbClr val="001F38"/>
              </a:solidFill>
              <a:latin typeface="General Sans Regular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A8950-E634-B8E3-E21B-FBBF5D258A7F}"/>
              </a:ext>
            </a:extLst>
          </p:cNvPr>
          <p:cNvSpPr txBox="1"/>
          <p:nvPr/>
        </p:nvSpPr>
        <p:spPr>
          <a:xfrm>
            <a:off x="356715" y="1536192"/>
            <a:ext cx="836274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u="sng"/>
              <a:t>REMEMBER – YOU ARE NOT SELLING POPCORN. ANYONE CAN GO INTO A GROCERY STORE AND BUY A BAG!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Change your mindset to “with a $20 donation you will be helping me attend *insert adventure like Jamboree  / specific summer camp!” and pick anything from the table!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114DF8-05AB-311C-83DB-6BAD10ADF9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864" y="5519057"/>
            <a:ext cx="1227166" cy="1232644"/>
          </a:xfrm>
          <a:prstGeom prst="rect">
            <a:avLst/>
          </a:prstGeom>
        </p:spPr>
      </p:pic>
      <p:pic>
        <p:nvPicPr>
          <p:cNvPr id="1026" name="Picture 2" descr="Archery Merit Badge Emblem | Boy Scouts ...">
            <a:extLst>
              <a:ext uri="{FF2B5EF4-FFF2-40B4-BE49-F238E27FC236}">
                <a16:creationId xmlns:a16="http://schemas.microsoft.com/office/drawing/2014/main" id="{5B2C9552-996B-B4F7-6858-F4C4F2DC5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032" y="5519057"/>
            <a:ext cx="1260406" cy="123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B6F696-9052-76D0-3470-55C9A5E22E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0897" y="5519057"/>
            <a:ext cx="1260406" cy="1260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458C06-96C4-9A3B-6059-6743B5643B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2981" y="19942"/>
            <a:ext cx="2768172" cy="128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5220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Header"/>
          <p:cNvSpPr txBox="1"/>
          <p:nvPr/>
        </p:nvSpPr>
        <p:spPr>
          <a:xfrm>
            <a:off x="2138518" y="191902"/>
            <a:ext cx="1344920" cy="574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r>
              <a:rPr sz="3400"/>
              <a:t>Header</a:t>
            </a:r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BE7BA61D-CDF3-1F50-541A-2A1609952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4223"/>
            <a:ext cx="12192001" cy="170602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Header">
            <a:extLst>
              <a:ext uri="{FF2B5EF4-FFF2-40B4-BE49-F238E27FC236}">
                <a16:creationId xmlns:a16="http://schemas.microsoft.com/office/drawing/2014/main" id="{968A2B22-1A1E-4D0E-595D-294796740A16}"/>
              </a:ext>
            </a:extLst>
          </p:cNvPr>
          <p:cNvSpPr txBox="1"/>
          <p:nvPr/>
        </p:nvSpPr>
        <p:spPr>
          <a:xfrm>
            <a:off x="644863" y="312180"/>
            <a:ext cx="8499137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4400"/>
              <a:t>PRODUCTS and Pricing </a:t>
            </a:r>
            <a:endParaRPr sz="4400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8E39E0AB-15C0-4778-EB7E-43CC853A0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1153" y="426764"/>
            <a:ext cx="1556987" cy="36938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D5481B-52F0-A9A3-ED0B-0EA1DD133DA0}"/>
              </a:ext>
            </a:extLst>
          </p:cNvPr>
          <p:cNvSpPr txBox="1"/>
          <p:nvPr/>
        </p:nvSpPr>
        <p:spPr>
          <a:xfrm>
            <a:off x="10018645" y="778975"/>
            <a:ext cx="198560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458C06-96C4-9A3B-6059-6743B5643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2981" y="19942"/>
            <a:ext cx="2768172" cy="12801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9D8C07-0F4A-896E-EA4F-9808C46E1B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3361" y="2162512"/>
            <a:ext cx="9145276" cy="394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99945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2B0B2-57E0-8494-5B93-D9D30AD9C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CE34B0E6-4649-BD4E-8EC9-AA6C30E8D2D2}"/>
              </a:ext>
            </a:extLst>
          </p:cNvPr>
          <p:cNvSpPr/>
          <p:nvPr/>
        </p:nvSpPr>
        <p:spPr>
          <a:xfrm>
            <a:off x="0" y="1091003"/>
            <a:ext cx="12192000" cy="5766997"/>
          </a:xfrm>
          <a:prstGeom prst="rect">
            <a:avLst/>
          </a:prstGeom>
          <a:solidFill>
            <a:srgbClr val="E3EC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08B133-AF66-2C2E-E382-6FADE5717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51607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A731BC-CAB2-454B-F5C4-2CE5A1FFA0EF}"/>
              </a:ext>
            </a:extLst>
          </p:cNvPr>
          <p:cNvSpPr txBox="1"/>
          <p:nvPr/>
        </p:nvSpPr>
        <p:spPr>
          <a:xfrm>
            <a:off x="6516077" y="1460335"/>
            <a:ext cx="567592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/>
              <a:t>Any $ donation should be turned into the heroes and helpers program!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/>
              <a:t>Scouts earn an additional 0.5 points per donation!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1"/>
              <a:t>$1 credit card donation = 1.75 pts!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1"/>
              <a:t>$1 cash donation = 1.5 pts!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21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09B31-3F10-3C42-799F-F0957360E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03FE582D-F422-A881-9626-19F8AC633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1" cy="1706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B7486901-E83B-9275-AB6F-4902451AC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1153" y="426764"/>
            <a:ext cx="1556987" cy="36938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78C427-A349-81DD-5EBF-0869F7BC382F}"/>
              </a:ext>
            </a:extLst>
          </p:cNvPr>
          <p:cNvSpPr txBox="1"/>
          <p:nvPr/>
        </p:nvSpPr>
        <p:spPr>
          <a:xfrm>
            <a:off x="10018645" y="778975"/>
            <a:ext cx="198560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  <p:sp>
        <p:nvSpPr>
          <p:cNvPr id="7" name="Connection Line">
            <a:extLst>
              <a:ext uri="{FF2B5EF4-FFF2-40B4-BE49-F238E27FC236}">
                <a16:creationId xmlns:a16="http://schemas.microsoft.com/office/drawing/2014/main" id="{1AA756E7-C960-0D3F-CF5F-4B13B50D6AA3}"/>
              </a:ext>
            </a:extLst>
          </p:cNvPr>
          <p:cNvSpPr/>
          <p:nvPr/>
        </p:nvSpPr>
        <p:spPr>
          <a:xfrm>
            <a:off x="9621078" y="3830404"/>
            <a:ext cx="2554688" cy="1839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6299" y="13185"/>
                  <a:pt x="13499" y="5985"/>
                  <a:pt x="21600" y="0"/>
                </a:cubicBezTo>
              </a:path>
            </a:pathLst>
          </a:cu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/>
          <a:lstStyle/>
          <a:p>
            <a:endParaRPr sz="900"/>
          </a:p>
        </p:txBody>
      </p:sp>
      <p:sp>
        <p:nvSpPr>
          <p:cNvPr id="8" name="Connection Line">
            <a:extLst>
              <a:ext uri="{FF2B5EF4-FFF2-40B4-BE49-F238E27FC236}">
                <a16:creationId xmlns:a16="http://schemas.microsoft.com/office/drawing/2014/main" id="{6BDB85CE-753A-EC48-5CC8-982607C111AD}"/>
              </a:ext>
            </a:extLst>
          </p:cNvPr>
          <p:cNvSpPr/>
          <p:nvPr/>
        </p:nvSpPr>
        <p:spPr>
          <a:xfrm rot="283870">
            <a:off x="8826880" y="5342642"/>
            <a:ext cx="832339" cy="1583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4287" y="13924"/>
                  <a:pt x="11487" y="6724"/>
                  <a:pt x="21600" y="0"/>
                </a:cubicBezTo>
              </a:path>
            </a:pathLst>
          </a:cu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/>
          <a:lstStyle/>
          <a:p>
            <a:endParaRPr sz="900"/>
          </a:p>
        </p:txBody>
      </p:sp>
      <p:pic>
        <p:nvPicPr>
          <p:cNvPr id="6" name="360x476-SmallImages-WaystoDonate.png" descr="360x476-SmallImages-WaystoDonate.png">
            <a:extLst>
              <a:ext uri="{FF2B5EF4-FFF2-40B4-BE49-F238E27FC236}">
                <a16:creationId xmlns:a16="http://schemas.microsoft.com/office/drawing/2014/main" id="{E5812B8A-712E-60C9-F71D-EAA940350D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9981" y="4513944"/>
            <a:ext cx="1556987" cy="2019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5EE2FA-8A40-C3D9-A34B-1A294C69F8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2981" y="19942"/>
            <a:ext cx="2768172" cy="1280119"/>
          </a:xfrm>
          <a:prstGeom prst="rect">
            <a:avLst/>
          </a:prstGeom>
        </p:spPr>
      </p:pic>
      <p:pic>
        <p:nvPicPr>
          <p:cNvPr id="11" name="Picture 10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0B48E48E-09D7-B883-7D21-FB62CB312E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0420" y="2035419"/>
            <a:ext cx="4791807" cy="48211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63A6A8-330C-9592-56DF-604562491F7F}"/>
              </a:ext>
            </a:extLst>
          </p:cNvPr>
          <p:cNvSpPr txBox="1"/>
          <p:nvPr/>
        </p:nvSpPr>
        <p:spPr>
          <a:xfrm>
            <a:off x="328246" y="1693983"/>
            <a:ext cx="481232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 b="1" dirty="0"/>
              <a:t>Sign Up Now!</a:t>
            </a:r>
          </a:p>
        </p:txBody>
      </p:sp>
    </p:spTree>
    <p:extLst>
      <p:ext uri="{BB962C8B-B14F-4D97-AF65-F5344CB8AC3E}">
        <p14:creationId xmlns:p14="http://schemas.microsoft.com/office/powerpoint/2010/main" val="204828380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Header"/>
          <p:cNvSpPr txBox="1"/>
          <p:nvPr/>
        </p:nvSpPr>
        <p:spPr>
          <a:xfrm>
            <a:off x="2138518" y="191902"/>
            <a:ext cx="1344920" cy="574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r>
              <a:rPr sz="3400"/>
              <a:t>Header</a:t>
            </a:r>
          </a:p>
        </p:txBody>
      </p:sp>
      <p:sp>
        <p:nvSpPr>
          <p:cNvPr id="228" name="Header…"/>
          <p:cNvSpPr txBox="1"/>
          <p:nvPr/>
        </p:nvSpPr>
        <p:spPr>
          <a:xfrm>
            <a:off x="8462895" y="2005155"/>
            <a:ext cx="3200400" cy="1474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spcAft>
                <a:spcPts val="6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 dirty="0">
                <a:latin typeface="General Sans Semibold"/>
                <a:ea typeface="General Sans Semibold"/>
                <a:cs typeface="General Sans Semibold"/>
                <a:sym typeface="General Sans Semibold"/>
              </a:rPr>
              <a:t>Pickup</a:t>
            </a:r>
            <a:endParaRPr sz="2750" b="1" dirty="0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Corrigan Moving Systems</a:t>
            </a:r>
            <a:br>
              <a:rPr lang="en-US" sz="2000" dirty="0"/>
            </a:br>
            <a:r>
              <a:rPr lang="en-US" sz="2000" dirty="0"/>
              <a:t>740 Commonwealth Dr.</a:t>
            </a:r>
            <a:br>
              <a:rPr lang="en-US" sz="2000" dirty="0"/>
            </a:br>
            <a:r>
              <a:rPr lang="en-US" sz="2000" dirty="0"/>
              <a:t>Warrendale, PA 15086</a:t>
            </a:r>
          </a:p>
        </p:txBody>
      </p:sp>
      <p:sp>
        <p:nvSpPr>
          <p:cNvPr id="229" name="Line"/>
          <p:cNvSpPr/>
          <p:nvPr/>
        </p:nvSpPr>
        <p:spPr>
          <a:xfrm flipV="1">
            <a:off x="7982545" y="2043067"/>
            <a:ext cx="1" cy="3929206"/>
          </a:xfrm>
          <a:prstGeom prst="line">
            <a:avLst/>
          </a:pr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BE7BA61D-CDF3-1F50-541A-2A1609952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223"/>
            <a:ext cx="12192001" cy="170602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Header">
            <a:extLst>
              <a:ext uri="{FF2B5EF4-FFF2-40B4-BE49-F238E27FC236}">
                <a16:creationId xmlns:a16="http://schemas.microsoft.com/office/drawing/2014/main" id="{968A2B22-1A1E-4D0E-595D-294796740A16}"/>
              </a:ext>
            </a:extLst>
          </p:cNvPr>
          <p:cNvSpPr txBox="1"/>
          <p:nvPr/>
        </p:nvSpPr>
        <p:spPr>
          <a:xfrm>
            <a:off x="644863" y="312180"/>
            <a:ext cx="8499137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4400"/>
              <a:t>Council Sale Details</a:t>
            </a:r>
            <a:endParaRPr sz="4400"/>
          </a:p>
        </p:txBody>
      </p:sp>
      <p:sp>
        <p:nvSpPr>
          <p:cNvPr id="4" name="Header…">
            <a:extLst>
              <a:ext uri="{FF2B5EF4-FFF2-40B4-BE49-F238E27FC236}">
                <a16:creationId xmlns:a16="http://schemas.microsoft.com/office/drawing/2014/main" id="{1177647C-353D-5A85-2F61-0A3D48427C8F}"/>
              </a:ext>
            </a:extLst>
          </p:cNvPr>
          <p:cNvSpPr txBox="1"/>
          <p:nvPr/>
        </p:nvSpPr>
        <p:spPr>
          <a:xfrm>
            <a:off x="539437" y="1550081"/>
            <a:ext cx="7418339" cy="5168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Aft>
                <a:spcPts val="6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 dirty="0">
                <a:latin typeface="General Sans Semibold"/>
                <a:ea typeface="General Sans Semibold"/>
                <a:cs typeface="General Sans Semibold"/>
                <a:sym typeface="General Sans Semibold"/>
              </a:rPr>
              <a:t>Dates</a:t>
            </a:r>
            <a:endParaRPr sz="2750" b="1" dirty="0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August 5 – Popcorn Training Zoom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August 8 – First Orders Due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August 23 – First </a:t>
            </a:r>
            <a:r>
              <a:rPr lang="en-US" sz="2000" dirty="0" err="1"/>
              <a:t>Distribuiton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August 29 – Popcorn Training Zoom &amp; Switch 1 Orders Due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September 6 – Switch 1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September 12 – Switch 2 Orders Due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September 20 – Switch 2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September 26 – Switch 3 Orders Due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October 4 – Switch 3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October 10 – Switch 4 Orders Due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October 18 – Switch 4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November 1 – Final Returns and Orders Due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November 15 – Final Pickups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December 5 Final Popcorn Payments Due</a:t>
            </a:r>
          </a:p>
          <a:p>
            <a:pPr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b="1" dirty="0">
                <a:solidFill>
                  <a:srgbClr val="FF0000"/>
                </a:solidFill>
              </a:rPr>
              <a:t>***Orders not placed by due date cannot be guaranteed***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A14086D6-049C-7A38-00E7-DFDD6A7A1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1153" y="426764"/>
            <a:ext cx="1556987" cy="36938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A99C57-67C8-2EB2-9E87-693145892845}"/>
              </a:ext>
            </a:extLst>
          </p:cNvPr>
          <p:cNvSpPr txBox="1"/>
          <p:nvPr/>
        </p:nvSpPr>
        <p:spPr>
          <a:xfrm>
            <a:off x="10018645" y="778975"/>
            <a:ext cx="198560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2E40F5-81B4-0132-3D81-979C8FED4C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2981" y="19942"/>
            <a:ext cx="2768172" cy="12801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9B81C7-5B0A-DB6A-F285-CEC372386217}"/>
              </a:ext>
            </a:extLst>
          </p:cNvPr>
          <p:cNvSpPr txBox="1"/>
          <p:nvPr/>
        </p:nvSpPr>
        <p:spPr>
          <a:xfrm>
            <a:off x="8462895" y="4203080"/>
            <a:ext cx="354135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400" b="1" dirty="0">
                <a:latin typeface="General Sans Semibold"/>
                <a:ea typeface="General Sans Semibold"/>
                <a:cs typeface="General Sans Semibold"/>
                <a:sym typeface="General Sans Semibold"/>
              </a:rPr>
              <a:t>Spin-To-Win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1800" dirty="0"/>
              <a:t>December 7</a:t>
            </a:r>
            <a:br>
              <a:rPr lang="en-US" sz="1800" dirty="0"/>
            </a:br>
            <a:r>
              <a:rPr lang="en-US" sz="1800" dirty="0"/>
              <a:t>Location TBA</a:t>
            </a:r>
          </a:p>
        </p:txBody>
      </p:sp>
    </p:spTree>
    <p:extLst>
      <p:ext uri="{BB962C8B-B14F-4D97-AF65-F5344CB8AC3E}">
        <p14:creationId xmlns:p14="http://schemas.microsoft.com/office/powerpoint/2010/main" val="98053859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0ED6B1CA-C6A1-049E-43ED-B6802E25F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223"/>
            <a:ext cx="12192001" cy="170602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Header">
            <a:extLst>
              <a:ext uri="{FF2B5EF4-FFF2-40B4-BE49-F238E27FC236}">
                <a16:creationId xmlns:a16="http://schemas.microsoft.com/office/drawing/2014/main" id="{C3DA583F-A9D0-7DAD-3473-D71F81588F9C}"/>
              </a:ext>
            </a:extLst>
          </p:cNvPr>
          <p:cNvSpPr txBox="1"/>
          <p:nvPr/>
        </p:nvSpPr>
        <p:spPr>
          <a:xfrm>
            <a:off x="644863" y="312180"/>
            <a:ext cx="8499137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4400" dirty="0"/>
              <a:t>2025 Commission</a:t>
            </a:r>
            <a:endParaRPr sz="4400" dirty="0"/>
          </a:p>
        </p:txBody>
      </p:sp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B334ED1E-2CDC-29C5-223A-D6C183902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1153" y="426764"/>
            <a:ext cx="1556987" cy="369389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ED6DDD-A8C4-813F-396D-8B23836F5EF5}"/>
              </a:ext>
            </a:extLst>
          </p:cNvPr>
          <p:cNvSpPr txBox="1"/>
          <p:nvPr/>
        </p:nvSpPr>
        <p:spPr>
          <a:xfrm>
            <a:off x="10018645" y="778975"/>
            <a:ext cx="198560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BECC3A-541D-38B5-22B6-BAC505F47E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2981" y="19942"/>
            <a:ext cx="2768172" cy="12801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8BD796E-95D2-936E-2711-4340DD631A20}"/>
              </a:ext>
            </a:extLst>
          </p:cNvPr>
          <p:cNvSpPr txBox="1"/>
          <p:nvPr/>
        </p:nvSpPr>
        <p:spPr>
          <a:xfrm>
            <a:off x="812643" y="1652272"/>
            <a:ext cx="10391752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3200" dirty="0"/>
              <a:t>Base Commission = 30%</a:t>
            </a:r>
          </a:p>
          <a:p>
            <a:pPr marL="457200" indent="-45720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800" dirty="0"/>
              <a:t>Additional 2%: Complete a show and sell</a:t>
            </a:r>
          </a:p>
          <a:p>
            <a:pPr marL="457200" indent="-45720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800" dirty="0"/>
              <a:t>Additional 1%: Participate in an online and/or door-to-door Sale</a:t>
            </a:r>
          </a:p>
          <a:p>
            <a:pPr marL="457200" indent="-45720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800" dirty="0"/>
              <a:t>Additional 3%: Increase your sales by 10% over 2024 </a:t>
            </a:r>
          </a:p>
          <a:p>
            <a:pPr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800" dirty="0"/>
              <a:t>	(Must have sold in 2024)</a:t>
            </a:r>
          </a:p>
          <a:p>
            <a:pPr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800" dirty="0">
                <a:solidFill>
                  <a:srgbClr val="FF0000"/>
                </a:solidFill>
              </a:rPr>
              <a:t>Special Reward: Earn 40% Commission if you sell over $40,000. This overrides all other increases</a:t>
            </a:r>
          </a:p>
          <a:p>
            <a:pPr marL="457200" indent="-45720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3200" dirty="0"/>
              <a:t>Online Sales Commissions = 30%</a:t>
            </a:r>
          </a:p>
          <a:p>
            <a:pPr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dirty="0">
              <a:latin typeface="General Sans Regular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19941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0ED6B1CA-C6A1-049E-43ED-B6802E25F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223"/>
            <a:ext cx="12192001" cy="170602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Header">
            <a:extLst>
              <a:ext uri="{FF2B5EF4-FFF2-40B4-BE49-F238E27FC236}">
                <a16:creationId xmlns:a16="http://schemas.microsoft.com/office/drawing/2014/main" id="{C3DA583F-A9D0-7DAD-3473-D71F81588F9C}"/>
              </a:ext>
            </a:extLst>
          </p:cNvPr>
          <p:cNvSpPr txBox="1"/>
          <p:nvPr/>
        </p:nvSpPr>
        <p:spPr>
          <a:xfrm>
            <a:off x="644863" y="312180"/>
            <a:ext cx="8499137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4400"/>
              <a:t>Support</a:t>
            </a:r>
            <a:endParaRPr sz="4400"/>
          </a:p>
        </p:txBody>
      </p:sp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B334ED1E-2CDC-29C5-223A-D6C183902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1153" y="426764"/>
            <a:ext cx="1556987" cy="369389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ED6DDD-A8C4-813F-396D-8B23836F5EF5}"/>
              </a:ext>
            </a:extLst>
          </p:cNvPr>
          <p:cNvSpPr txBox="1"/>
          <p:nvPr/>
        </p:nvSpPr>
        <p:spPr>
          <a:xfrm>
            <a:off x="10018645" y="778975"/>
            <a:ext cx="198560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BECC3A-541D-38B5-22B6-BAC505F47E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2981" y="19942"/>
            <a:ext cx="2768172" cy="12801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8E960D-CFFF-255F-BC0C-2D6982744FDB}"/>
              </a:ext>
            </a:extLst>
          </p:cNvPr>
          <p:cNvSpPr txBox="1"/>
          <p:nvPr/>
        </p:nvSpPr>
        <p:spPr>
          <a:xfrm>
            <a:off x="644863" y="1555186"/>
            <a:ext cx="11359385" cy="854080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>
              <a:spcAft>
                <a:spcPts val="9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400" b="1" dirty="0">
                <a:latin typeface="General Sans Semibold"/>
                <a:ea typeface="General Sans Semibold"/>
                <a:cs typeface="General Sans Semibold"/>
                <a:sym typeface="General Sans Semibold"/>
              </a:rPr>
              <a:t>District Executives</a:t>
            </a:r>
          </a:p>
          <a:p>
            <a:pPr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1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0A428C-D477-6711-0AC5-0B074B937BF9}"/>
              </a:ext>
            </a:extLst>
          </p:cNvPr>
          <p:cNvSpPr txBox="1"/>
          <p:nvPr/>
        </p:nvSpPr>
        <p:spPr>
          <a:xfrm>
            <a:off x="644863" y="1974076"/>
            <a:ext cx="5724644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1800" dirty="0" err="1"/>
              <a:t>Anawanna</a:t>
            </a:r>
            <a:r>
              <a:rPr lang="en-US" sz="1800" dirty="0"/>
              <a:t> Trails – Drew </a:t>
            </a:r>
            <a:r>
              <a:rPr lang="en-US" sz="1800" dirty="0" err="1"/>
              <a:t>Manko</a:t>
            </a:r>
            <a:r>
              <a:rPr lang="en-US" sz="1800" dirty="0"/>
              <a:t> – (412) 325-7960</a:t>
            </a:r>
            <a:endParaRPr lang="en-US" dirty="0"/>
          </a:p>
          <a:p>
            <a:pPr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1800" dirty="0"/>
          </a:p>
          <a:p>
            <a:pPr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1800" dirty="0"/>
              <a:t>Beaver Valley –  Ken Smith – (412) 325-7966</a:t>
            </a:r>
            <a:endParaRPr lang="en-US" dirty="0"/>
          </a:p>
          <a:p>
            <a:pPr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1800" dirty="0"/>
              <a:t>						</a:t>
            </a:r>
          </a:p>
          <a:p>
            <a:pPr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1800" dirty="0"/>
              <a:t>Chestnut Ridge – Michael Cidor – (814) 860-1562</a:t>
            </a:r>
          </a:p>
          <a:p>
            <a:pPr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1800" dirty="0"/>
          </a:p>
          <a:p>
            <a:pPr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1800" dirty="0"/>
              <a:t>Eagle Valley – Nicholas </a:t>
            </a:r>
            <a:r>
              <a:rPr lang="en-US" sz="1800" dirty="0" err="1"/>
              <a:t>Aubitz</a:t>
            </a:r>
            <a:r>
              <a:rPr lang="en-US" sz="1800" dirty="0"/>
              <a:t> – (412) 325-7976</a:t>
            </a:r>
          </a:p>
          <a:p>
            <a:pPr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1800" dirty="0"/>
          </a:p>
          <a:p>
            <a:pPr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1800" dirty="0"/>
              <a:t>Forbes Trail – Michael Cidor – (814) 860-1562</a:t>
            </a:r>
          </a:p>
          <a:p>
            <a:pPr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1800" dirty="0"/>
          </a:p>
          <a:p>
            <a:pPr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1800" dirty="0"/>
              <a:t>Fort Bedford – Michael Cidor -  (814) 860-1562</a:t>
            </a:r>
          </a:p>
          <a:p>
            <a:pPr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1800" dirty="0"/>
          </a:p>
          <a:p>
            <a:pPr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1800" dirty="0"/>
              <a:t>Frontier – Ken Smith – (412) 325-7966</a:t>
            </a:r>
          </a:p>
          <a:p>
            <a:pPr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1800" dirty="0"/>
          </a:p>
          <a:p>
            <a:pPr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1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BD796E-95D2-936E-2711-4340DD631A20}"/>
              </a:ext>
            </a:extLst>
          </p:cNvPr>
          <p:cNvSpPr txBox="1"/>
          <p:nvPr/>
        </p:nvSpPr>
        <p:spPr>
          <a:xfrm>
            <a:off x="6095999" y="1974076"/>
            <a:ext cx="481587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1800" dirty="0" err="1"/>
              <a:t>Japeechen</a:t>
            </a:r>
            <a:r>
              <a:rPr lang="en-US" sz="1800" dirty="0"/>
              <a:t> – Justin </a:t>
            </a:r>
            <a:r>
              <a:rPr lang="en-US" sz="1800" dirty="0" err="1"/>
              <a:t>Schmiedel</a:t>
            </a:r>
            <a:r>
              <a:rPr lang="en-US" sz="1800" dirty="0"/>
              <a:t> – (412) 325-7967</a:t>
            </a:r>
          </a:p>
          <a:p>
            <a:pPr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1800" dirty="0"/>
          </a:p>
          <a:p>
            <a:pPr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1800" dirty="0"/>
              <a:t>Keystone – Michael Cidor – (814) 860-1562</a:t>
            </a:r>
          </a:p>
          <a:p>
            <a:pPr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1800" dirty="0"/>
          </a:p>
          <a:p>
            <a:pPr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1800" dirty="0"/>
              <a:t>Lackawanna – Derek Riley – (412) 325-7981</a:t>
            </a:r>
          </a:p>
          <a:p>
            <a:pPr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1800" dirty="0"/>
          </a:p>
          <a:p>
            <a:pPr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1800" dirty="0"/>
              <a:t>Potomac – Andy </a:t>
            </a:r>
            <a:r>
              <a:rPr lang="en-US" sz="1800" dirty="0" err="1"/>
              <a:t>Mackert</a:t>
            </a:r>
            <a:r>
              <a:rPr lang="en-US" sz="1800" dirty="0"/>
              <a:t> – (301) 729-1300 x7152</a:t>
            </a:r>
          </a:p>
          <a:p>
            <a:pPr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1800" dirty="0"/>
          </a:p>
          <a:p>
            <a:pPr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1800" dirty="0"/>
              <a:t>Seneca – Gregory Talbert – (412) 325-7969</a:t>
            </a:r>
          </a:p>
          <a:p>
            <a:endParaRPr lang="en-US" dirty="0">
              <a:latin typeface="General Sans Regular"/>
            </a:endParaRPr>
          </a:p>
          <a:p>
            <a:r>
              <a:rPr lang="en-US" dirty="0" err="1">
                <a:latin typeface="General Sans Regular"/>
              </a:rPr>
              <a:t>Scoutreach</a:t>
            </a:r>
            <a:r>
              <a:rPr lang="en-US" dirty="0">
                <a:latin typeface="General Sans Regular"/>
              </a:rPr>
              <a:t> – Cameron Boston – (412) 325-7970</a:t>
            </a:r>
          </a:p>
          <a:p>
            <a:endParaRPr lang="en-US" dirty="0">
              <a:latin typeface="General Sans Regular"/>
            </a:endParaRPr>
          </a:p>
          <a:p>
            <a:r>
              <a:rPr lang="en-US" dirty="0">
                <a:latin typeface="General Sans Regular"/>
              </a:rPr>
              <a:t>Trailblazer – Justin </a:t>
            </a:r>
            <a:r>
              <a:rPr lang="en-US" dirty="0" err="1">
                <a:latin typeface="General Sans Regular"/>
              </a:rPr>
              <a:t>Hultman</a:t>
            </a:r>
            <a:r>
              <a:rPr lang="en-US" dirty="0">
                <a:latin typeface="General Sans Regular"/>
              </a:rPr>
              <a:t> – (814) 322-6808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65145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Line"/>
          <p:cNvSpPr/>
          <p:nvPr/>
        </p:nvSpPr>
        <p:spPr>
          <a:xfrm flipV="1">
            <a:off x="4177072" y="2358235"/>
            <a:ext cx="1" cy="3929206"/>
          </a:xfrm>
          <a:prstGeom prst="line">
            <a:avLst/>
          </a:pr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37" name="Header…"/>
          <p:cNvSpPr txBox="1"/>
          <p:nvPr/>
        </p:nvSpPr>
        <p:spPr>
          <a:xfrm>
            <a:off x="4647633" y="4433130"/>
            <a:ext cx="2971800" cy="1821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spcAft>
                <a:spcPts val="9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Facebook Group</a:t>
            </a:r>
          </a:p>
          <a:p>
            <a:pPr defTabSz="1219169" hangingPunct="0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kern="0">
                <a:solidFill>
                  <a:srgbClr val="001F38"/>
                </a:solidFill>
                <a:latin typeface="General Sans Regular"/>
                <a:sym typeface="General Sans Regular"/>
              </a:rPr>
              <a:t>Join Trail’s End Popcorn Community for best practices, support, news, and answers to questions.</a:t>
            </a:r>
          </a:p>
        </p:txBody>
      </p:sp>
      <p:sp>
        <p:nvSpPr>
          <p:cNvPr id="238" name="Header…"/>
          <p:cNvSpPr txBox="1"/>
          <p:nvPr/>
        </p:nvSpPr>
        <p:spPr>
          <a:xfrm>
            <a:off x="667704" y="1869115"/>
            <a:ext cx="2971800" cy="1821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Aft>
                <a:spcPts val="9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 dirty="0">
                <a:latin typeface="General Sans Semibold"/>
                <a:ea typeface="General Sans Semibold"/>
                <a:cs typeface="General Sans Semibold"/>
                <a:sym typeface="General Sans Semibold"/>
              </a:rPr>
              <a:t>Trail’s End Support</a:t>
            </a:r>
            <a:endParaRPr sz="2750" b="1" dirty="0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Visit our FAQ page for answers to commonly asked questions &amp; to open a ticket.</a:t>
            </a:r>
            <a:endParaRPr sz="2000" dirty="0"/>
          </a:p>
        </p:txBody>
      </p:sp>
      <p:sp>
        <p:nvSpPr>
          <p:cNvPr id="239" name="Line"/>
          <p:cNvSpPr/>
          <p:nvPr/>
        </p:nvSpPr>
        <p:spPr>
          <a:xfrm flipV="1">
            <a:off x="8081937" y="2358235"/>
            <a:ext cx="1" cy="3929206"/>
          </a:xfrm>
          <a:prstGeom prst="line">
            <a:avLst/>
          </a:pr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0ED6B1CA-C6A1-049E-43ED-B6802E25F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223"/>
            <a:ext cx="12192001" cy="170602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Header">
            <a:extLst>
              <a:ext uri="{FF2B5EF4-FFF2-40B4-BE49-F238E27FC236}">
                <a16:creationId xmlns:a16="http://schemas.microsoft.com/office/drawing/2014/main" id="{C3DA583F-A9D0-7DAD-3473-D71F81588F9C}"/>
              </a:ext>
            </a:extLst>
          </p:cNvPr>
          <p:cNvSpPr txBox="1"/>
          <p:nvPr/>
        </p:nvSpPr>
        <p:spPr>
          <a:xfrm>
            <a:off x="644863" y="312180"/>
            <a:ext cx="8499137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4400"/>
              <a:t>Support</a:t>
            </a:r>
            <a:endParaRPr sz="4400"/>
          </a:p>
        </p:txBody>
      </p:sp>
      <p:sp>
        <p:nvSpPr>
          <p:cNvPr id="7" name="Header…">
            <a:extLst>
              <a:ext uri="{FF2B5EF4-FFF2-40B4-BE49-F238E27FC236}">
                <a16:creationId xmlns:a16="http://schemas.microsoft.com/office/drawing/2014/main" id="{C4ED2D65-0589-D7FA-C848-DDD7C3F4F3D5}"/>
              </a:ext>
            </a:extLst>
          </p:cNvPr>
          <p:cNvSpPr txBox="1"/>
          <p:nvPr/>
        </p:nvSpPr>
        <p:spPr>
          <a:xfrm>
            <a:off x="8335110" y="1823783"/>
            <a:ext cx="3856890" cy="3483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Aft>
                <a:spcPts val="9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 dirty="0">
                <a:latin typeface="General Sans Semibold"/>
                <a:ea typeface="General Sans Semibold"/>
                <a:cs typeface="General Sans Semibold"/>
                <a:sym typeface="General Sans Semibold"/>
              </a:rPr>
              <a:t>Council Support</a:t>
            </a:r>
            <a:endParaRPr sz="2750" b="1" dirty="0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Contact your District Executive as your first line of support</a:t>
            </a:r>
          </a:p>
          <a:p>
            <a:pPr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2000" dirty="0"/>
          </a:p>
          <a:p>
            <a:pPr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Dan Hughes at </a:t>
            </a:r>
            <a:r>
              <a:rPr lang="en-US" sz="2000" dirty="0">
                <a:hlinkClick r:id="rId3"/>
              </a:rPr>
              <a:t>daniel.hughes@scouting.org</a:t>
            </a:r>
            <a:r>
              <a:rPr lang="en-US" sz="2000" dirty="0"/>
              <a:t> or </a:t>
            </a:r>
            <a:br>
              <a:rPr lang="en-US" sz="2000" dirty="0">
                <a:solidFill>
                  <a:srgbClr val="001F38"/>
                </a:solidFill>
                <a:ea typeface="+mn-lt"/>
                <a:cs typeface="+mn-lt"/>
              </a:rPr>
            </a:br>
            <a:r>
              <a:rPr lang="en-US" sz="2000" dirty="0">
                <a:solidFill>
                  <a:srgbClr val="393939"/>
                </a:solidFill>
                <a:ea typeface="+mn-lt"/>
                <a:cs typeface="+mn-lt"/>
              </a:rPr>
              <a:t>(412) 325-7907</a:t>
            </a:r>
          </a:p>
          <a:p>
            <a:pPr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2000" dirty="0"/>
          </a:p>
          <a:p>
            <a:pPr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800" b="1" dirty="0">
                <a:solidFill>
                  <a:srgbClr val="D02D2B"/>
                </a:solidFill>
                <a:ea typeface="+mn-lt"/>
                <a:cs typeface="+mn-lt"/>
              </a:rPr>
              <a:t>Facebook Group</a:t>
            </a:r>
            <a:endParaRPr lang="en-US" sz="2800" dirty="0">
              <a:ea typeface="+mn-lt"/>
              <a:cs typeface="+mn-lt"/>
            </a:endParaRPr>
          </a:p>
          <a:p>
            <a:pPr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2000" dirty="0"/>
          </a:p>
        </p:txBody>
      </p:sp>
      <p:pic>
        <p:nvPicPr>
          <p:cNvPr id="9" name="Picture 8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1EF4C2A2-3E53-8E1C-9568-06FC085C8A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72" y="4095996"/>
            <a:ext cx="1993222" cy="1993222"/>
          </a:xfrm>
          <a:prstGeom prst="rect">
            <a:avLst/>
          </a:prstGeom>
        </p:spPr>
      </p:pic>
      <p:pic>
        <p:nvPicPr>
          <p:cNvPr id="11" name="Picture 10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5D52F45C-7DFC-7F0F-8130-72FD68AF38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055" y="2038934"/>
            <a:ext cx="2025531" cy="2057062"/>
          </a:xfrm>
          <a:prstGeom prst="rect">
            <a:avLst/>
          </a:prstGeom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B334ED1E-2CDC-29C5-223A-D6C1839025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1153" y="426764"/>
            <a:ext cx="1556987" cy="369389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ED6DDD-A8C4-813F-396D-8B23836F5EF5}"/>
              </a:ext>
            </a:extLst>
          </p:cNvPr>
          <p:cNvSpPr txBox="1"/>
          <p:nvPr/>
        </p:nvSpPr>
        <p:spPr>
          <a:xfrm>
            <a:off x="10018645" y="778975"/>
            <a:ext cx="198560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9BE3C4-D685-8FCB-C710-54D2684F3F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" b="426"/>
          <a:stretch/>
        </p:blipFill>
        <p:spPr>
          <a:xfrm>
            <a:off x="9394974" y="4983774"/>
            <a:ext cx="1672358" cy="16580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BECC3A-541D-38B5-22B6-BAC505F47E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2981" y="19942"/>
            <a:ext cx="2768172" cy="128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0360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6C4BA-9FDC-E15C-F061-8C178D20B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" descr="Image">
            <a:extLst>
              <a:ext uri="{FF2B5EF4-FFF2-40B4-BE49-F238E27FC236}">
                <a16:creationId xmlns:a16="http://schemas.microsoft.com/office/drawing/2014/main" id="{B8890376-E0B7-7793-5730-F490BA5F6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Intro Header">
            <a:extLst>
              <a:ext uri="{FF2B5EF4-FFF2-40B4-BE49-F238E27FC236}">
                <a16:creationId xmlns:a16="http://schemas.microsoft.com/office/drawing/2014/main" id="{3C48163E-B043-3A90-7B0B-41172864FE17}"/>
              </a:ext>
            </a:extLst>
          </p:cNvPr>
          <p:cNvSpPr txBox="1"/>
          <p:nvPr/>
        </p:nvSpPr>
        <p:spPr>
          <a:xfrm>
            <a:off x="2908686" y="4435215"/>
            <a:ext cx="6391942" cy="1897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ctr"/>
            <a:endParaRPr lang="en-US" sz="4000" b="1" dirty="0">
              <a:latin typeface="+mn-lt"/>
            </a:endParaRPr>
          </a:p>
          <a:p>
            <a:pPr algn="ctr"/>
            <a:r>
              <a:rPr lang="en-US" sz="4000" b="1" dirty="0">
                <a:latin typeface="+mn-lt"/>
              </a:rPr>
              <a:t>THANK YOU!</a:t>
            </a:r>
            <a:endParaRPr lang="en-US" dirty="0"/>
          </a:p>
          <a:p>
            <a:pPr algn="ctr"/>
            <a:r>
              <a:rPr lang="en-US" sz="4000" b="1" dirty="0">
                <a:latin typeface="+mn-lt"/>
              </a:rPr>
              <a:t>Comments and Questions?</a:t>
            </a:r>
            <a:endParaRPr sz="4000" b="1" dirty="0">
              <a:latin typeface="+mn-lt"/>
            </a:endParaRPr>
          </a:p>
        </p:txBody>
      </p:sp>
      <p:pic>
        <p:nvPicPr>
          <p:cNvPr id="154" name="Image" descr="Image">
            <a:extLst>
              <a:ext uri="{FF2B5EF4-FFF2-40B4-BE49-F238E27FC236}">
                <a16:creationId xmlns:a16="http://schemas.microsoft.com/office/drawing/2014/main" id="{09F74CFF-73EC-602D-7727-C630A31DE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821" y="4204171"/>
            <a:ext cx="3066235" cy="729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8317EF-9A4C-0C79-0E77-611108E963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3439" y="1692147"/>
            <a:ext cx="5405121" cy="249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6496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1AB0E32B-A476-039C-A1E6-D446B94BF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1" cy="1706023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Rounded Rectangle"/>
          <p:cNvSpPr/>
          <p:nvPr/>
        </p:nvSpPr>
        <p:spPr>
          <a:xfrm>
            <a:off x="657510" y="4100861"/>
            <a:ext cx="3372025" cy="2365052"/>
          </a:xfrm>
          <a:prstGeom prst="roundRect">
            <a:avLst>
              <a:gd name="adj" fmla="val 17174"/>
            </a:avLst>
          </a:prstGeom>
          <a:solidFill>
            <a:srgbClr val="FBE8CC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67" name="Rounded Rectangle"/>
          <p:cNvSpPr/>
          <p:nvPr/>
        </p:nvSpPr>
        <p:spPr>
          <a:xfrm>
            <a:off x="621729" y="1530852"/>
            <a:ext cx="3372025" cy="2374268"/>
          </a:xfrm>
          <a:prstGeom prst="roundRect">
            <a:avLst>
              <a:gd name="adj" fmla="val 17107"/>
            </a:avLst>
          </a:prstGeom>
          <a:solidFill>
            <a:srgbClr val="E5EAF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68" name="Header…"/>
          <p:cNvSpPr txBox="1"/>
          <p:nvPr/>
        </p:nvSpPr>
        <p:spPr>
          <a:xfrm>
            <a:off x="690918" y="1676676"/>
            <a:ext cx="3233647" cy="2082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Aft>
                <a:spcPts val="600"/>
              </a:spcAft>
              <a:defRPr sz="54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00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Plan Program</a:t>
            </a:r>
            <a:endParaRPr sz="2700" b="1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List activities &amp; adventures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Hold a brainstorming session with families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Add a new trip or campout for excitement.</a:t>
            </a:r>
            <a:endParaRPr sz="2000"/>
          </a:p>
        </p:txBody>
      </p:sp>
      <p:sp>
        <p:nvSpPr>
          <p:cNvPr id="269" name="Header…"/>
          <p:cNvSpPr txBox="1"/>
          <p:nvPr/>
        </p:nvSpPr>
        <p:spPr>
          <a:xfrm>
            <a:off x="727320" y="4242076"/>
            <a:ext cx="3232404" cy="2082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Aft>
                <a:spcPts val="600"/>
              </a:spcAft>
              <a:defRPr sz="5400">
                <a:solidFill>
                  <a:srgbClr val="081E36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00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Set Goals</a:t>
            </a:r>
            <a:endParaRPr sz="2700" b="1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Total Program Costs ÷ Unit Commission = Unit Sales Goal.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Divide Unit goal by # of Scouts to get Scout goals.</a:t>
            </a:r>
            <a:endParaRPr sz="2000"/>
          </a:p>
        </p:txBody>
      </p:sp>
      <p:sp>
        <p:nvSpPr>
          <p:cNvPr id="270" name="Rounded Rectangle"/>
          <p:cNvSpPr/>
          <p:nvPr/>
        </p:nvSpPr>
        <p:spPr>
          <a:xfrm>
            <a:off x="4283360" y="1535461"/>
            <a:ext cx="3372025" cy="2365052"/>
          </a:xfrm>
          <a:prstGeom prst="roundRect">
            <a:avLst>
              <a:gd name="adj" fmla="val 17174"/>
            </a:avLst>
          </a:prstGeom>
          <a:solidFill>
            <a:srgbClr val="FBE8CC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71" name="Header…"/>
          <p:cNvSpPr txBox="1"/>
          <p:nvPr/>
        </p:nvSpPr>
        <p:spPr>
          <a:xfrm>
            <a:off x="4373062" y="1676675"/>
            <a:ext cx="3228401" cy="2082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Aft>
                <a:spcPts val="600"/>
              </a:spcAft>
              <a:defRPr sz="5400">
                <a:solidFill>
                  <a:srgbClr val="081E36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00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Budget</a:t>
            </a:r>
            <a:endParaRPr sz="2700" b="1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Use TE budget tool to assign costs and expenses.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Add in camp, registration fees, advancements &amp; Unit dues.</a:t>
            </a:r>
          </a:p>
        </p:txBody>
      </p:sp>
      <p:sp>
        <p:nvSpPr>
          <p:cNvPr id="272" name="Rounded Rectangle"/>
          <p:cNvSpPr/>
          <p:nvPr/>
        </p:nvSpPr>
        <p:spPr>
          <a:xfrm>
            <a:off x="4283360" y="4096252"/>
            <a:ext cx="3372025" cy="2374268"/>
          </a:xfrm>
          <a:prstGeom prst="roundRect">
            <a:avLst>
              <a:gd name="adj" fmla="val 17107"/>
            </a:avLst>
          </a:prstGeom>
          <a:solidFill>
            <a:srgbClr val="E5EAF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73" name="Header…"/>
          <p:cNvSpPr txBox="1"/>
          <p:nvPr/>
        </p:nvSpPr>
        <p:spPr>
          <a:xfrm>
            <a:off x="4351168" y="4242075"/>
            <a:ext cx="3232404" cy="2082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spcAft>
                <a:spcPts val="600"/>
              </a:spcAft>
              <a:defRPr sz="54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00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Raise the Money</a:t>
            </a:r>
            <a:endParaRPr sz="2700" b="1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Commit to achieving the Unit’s goal with one fundraiser.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Less time fundraising = more time Scouting!</a:t>
            </a:r>
            <a:endParaRPr sz="2000"/>
          </a:p>
        </p:txBody>
      </p:sp>
      <p:sp>
        <p:nvSpPr>
          <p:cNvPr id="274" name="Rounded Rectangle"/>
          <p:cNvSpPr/>
          <p:nvPr/>
        </p:nvSpPr>
        <p:spPr>
          <a:xfrm>
            <a:off x="7980771" y="4100861"/>
            <a:ext cx="3372025" cy="2365052"/>
          </a:xfrm>
          <a:prstGeom prst="roundRect">
            <a:avLst>
              <a:gd name="adj" fmla="val 17174"/>
            </a:avLst>
          </a:prstGeom>
          <a:solidFill>
            <a:srgbClr val="FBE8CC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75" name="Rounded Rectangle"/>
          <p:cNvSpPr/>
          <p:nvPr/>
        </p:nvSpPr>
        <p:spPr>
          <a:xfrm>
            <a:off x="7980771" y="1530852"/>
            <a:ext cx="3372025" cy="2374268"/>
          </a:xfrm>
          <a:prstGeom prst="roundRect">
            <a:avLst>
              <a:gd name="adj" fmla="val 17107"/>
            </a:avLst>
          </a:prstGeom>
          <a:solidFill>
            <a:srgbClr val="E5EAF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76" name="Header…"/>
          <p:cNvSpPr txBox="1"/>
          <p:nvPr/>
        </p:nvSpPr>
        <p:spPr>
          <a:xfrm>
            <a:off x="8050582" y="1676675"/>
            <a:ext cx="3231076" cy="1467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Aft>
                <a:spcPts val="600"/>
              </a:spcAft>
              <a:defRPr sz="54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00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Calendar</a:t>
            </a:r>
            <a:endParaRPr sz="2700" b="1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Provide a monthly calendar of activities so families are aware of the fun.</a:t>
            </a:r>
            <a:endParaRPr sz="2000"/>
          </a:p>
        </p:txBody>
      </p:sp>
      <p:sp>
        <p:nvSpPr>
          <p:cNvPr id="277" name="Header…"/>
          <p:cNvSpPr txBox="1"/>
          <p:nvPr/>
        </p:nvSpPr>
        <p:spPr>
          <a:xfrm>
            <a:off x="8050582" y="4242076"/>
            <a:ext cx="3232404" cy="46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defRPr sz="5400">
                <a:solidFill>
                  <a:srgbClr val="081E36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00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Enjoy the Year!</a:t>
            </a:r>
            <a:endParaRPr sz="2700" b="1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</p:txBody>
      </p:sp>
      <p:sp>
        <p:nvSpPr>
          <p:cNvPr id="2" name="Header">
            <a:extLst>
              <a:ext uri="{FF2B5EF4-FFF2-40B4-BE49-F238E27FC236}">
                <a16:creationId xmlns:a16="http://schemas.microsoft.com/office/drawing/2014/main" id="{81E6F33B-87CB-0EDB-30D9-169BE7A521C5}"/>
              </a:ext>
            </a:extLst>
          </p:cNvPr>
          <p:cNvSpPr txBox="1"/>
          <p:nvPr/>
        </p:nvSpPr>
        <p:spPr>
          <a:xfrm>
            <a:off x="644863" y="312180"/>
            <a:ext cx="8130837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4400"/>
              <a:t>Ideal Year of Scouting</a:t>
            </a:r>
            <a:endParaRPr sz="4400"/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DC6CEA2A-BB70-1AE5-E3A9-2BCFEC4BA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1153" y="426764"/>
            <a:ext cx="1556987" cy="36938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38BA55-73A4-2725-3087-EB554535FF2B}"/>
              </a:ext>
            </a:extLst>
          </p:cNvPr>
          <p:cNvSpPr txBox="1"/>
          <p:nvPr/>
        </p:nvSpPr>
        <p:spPr>
          <a:xfrm>
            <a:off x="10018645" y="778975"/>
            <a:ext cx="198560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  <p:sp>
        <p:nvSpPr>
          <p:cNvPr id="7" name="Connection Line">
            <a:extLst>
              <a:ext uri="{FF2B5EF4-FFF2-40B4-BE49-F238E27FC236}">
                <a16:creationId xmlns:a16="http://schemas.microsoft.com/office/drawing/2014/main" id="{BA16AC1B-0921-317E-948F-81C0F4AD287D}"/>
              </a:ext>
            </a:extLst>
          </p:cNvPr>
          <p:cNvSpPr/>
          <p:nvPr/>
        </p:nvSpPr>
        <p:spPr>
          <a:xfrm>
            <a:off x="9621078" y="3830404"/>
            <a:ext cx="2554688" cy="1839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6299" y="13185"/>
                  <a:pt x="13499" y="5985"/>
                  <a:pt x="21600" y="0"/>
                </a:cubicBezTo>
              </a:path>
            </a:pathLst>
          </a:cu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/>
          <a:lstStyle/>
          <a:p>
            <a:endParaRPr sz="900"/>
          </a:p>
        </p:txBody>
      </p:sp>
      <p:sp>
        <p:nvSpPr>
          <p:cNvPr id="8" name="Connection Line">
            <a:extLst>
              <a:ext uri="{FF2B5EF4-FFF2-40B4-BE49-F238E27FC236}">
                <a16:creationId xmlns:a16="http://schemas.microsoft.com/office/drawing/2014/main" id="{B8E89AFC-4F2A-DC10-C2B7-0E8DB4C56CC2}"/>
              </a:ext>
            </a:extLst>
          </p:cNvPr>
          <p:cNvSpPr/>
          <p:nvPr/>
        </p:nvSpPr>
        <p:spPr>
          <a:xfrm rot="283870">
            <a:off x="8826880" y="5342642"/>
            <a:ext cx="832339" cy="1583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4287" y="13924"/>
                  <a:pt x="11487" y="6724"/>
                  <a:pt x="21600" y="0"/>
                </a:cubicBezTo>
              </a:path>
            </a:pathLst>
          </a:cu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/>
          <a:lstStyle/>
          <a:p>
            <a:endParaRPr sz="900"/>
          </a:p>
        </p:txBody>
      </p:sp>
      <p:pic>
        <p:nvPicPr>
          <p:cNvPr id="6" name="360x476-SmallImages-WaystoDonate.png" descr="360x476-SmallImages-WaystoDonate.png">
            <a:extLst>
              <a:ext uri="{FF2B5EF4-FFF2-40B4-BE49-F238E27FC236}">
                <a16:creationId xmlns:a16="http://schemas.microsoft.com/office/drawing/2014/main" id="{D77D6A7B-0329-191D-DA97-DBC2CA986D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9981" y="4513944"/>
            <a:ext cx="1556987" cy="2019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251274-C460-416D-1EAD-78F2BDD069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2981" y="19942"/>
            <a:ext cx="2768172" cy="128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9483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E4800-57F8-222B-6E7C-637A1872E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A7105909-A7C7-4FC7-FAF4-C904455EA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1" cy="1706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180436D1-CB26-FDEB-8CB1-C5961AFF0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1153" y="426764"/>
            <a:ext cx="1556987" cy="36938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6F4801-ED95-9BA4-06D3-DF53E9359DE9}"/>
              </a:ext>
            </a:extLst>
          </p:cNvPr>
          <p:cNvSpPr txBox="1"/>
          <p:nvPr/>
        </p:nvSpPr>
        <p:spPr>
          <a:xfrm>
            <a:off x="10018645" y="778975"/>
            <a:ext cx="198560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  <p:sp>
        <p:nvSpPr>
          <p:cNvPr id="7" name="Connection Line">
            <a:extLst>
              <a:ext uri="{FF2B5EF4-FFF2-40B4-BE49-F238E27FC236}">
                <a16:creationId xmlns:a16="http://schemas.microsoft.com/office/drawing/2014/main" id="{98E6E906-F0AF-AEDE-081D-547FF15427AD}"/>
              </a:ext>
            </a:extLst>
          </p:cNvPr>
          <p:cNvSpPr/>
          <p:nvPr/>
        </p:nvSpPr>
        <p:spPr>
          <a:xfrm>
            <a:off x="9621078" y="3830404"/>
            <a:ext cx="2554688" cy="1839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6299" y="13185"/>
                  <a:pt x="13499" y="5985"/>
                  <a:pt x="21600" y="0"/>
                </a:cubicBezTo>
              </a:path>
            </a:pathLst>
          </a:cu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/>
          <a:lstStyle/>
          <a:p>
            <a:endParaRPr sz="900"/>
          </a:p>
        </p:txBody>
      </p:sp>
      <p:sp>
        <p:nvSpPr>
          <p:cNvPr id="8" name="Connection Line">
            <a:extLst>
              <a:ext uri="{FF2B5EF4-FFF2-40B4-BE49-F238E27FC236}">
                <a16:creationId xmlns:a16="http://schemas.microsoft.com/office/drawing/2014/main" id="{AA4BBC25-1271-DDA8-BC62-F1DF86DC8DE7}"/>
              </a:ext>
            </a:extLst>
          </p:cNvPr>
          <p:cNvSpPr/>
          <p:nvPr/>
        </p:nvSpPr>
        <p:spPr>
          <a:xfrm rot="283870">
            <a:off x="8826880" y="5342642"/>
            <a:ext cx="832339" cy="1583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4287" y="13924"/>
                  <a:pt x="11487" y="6724"/>
                  <a:pt x="21600" y="0"/>
                </a:cubicBezTo>
              </a:path>
            </a:pathLst>
          </a:cu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/>
          <a:lstStyle/>
          <a:p>
            <a:endParaRPr sz="900"/>
          </a:p>
        </p:txBody>
      </p:sp>
      <p:pic>
        <p:nvPicPr>
          <p:cNvPr id="6" name="360x476-SmallImages-WaystoDonate.png" descr="360x476-SmallImages-WaystoDonate.png">
            <a:extLst>
              <a:ext uri="{FF2B5EF4-FFF2-40B4-BE49-F238E27FC236}">
                <a16:creationId xmlns:a16="http://schemas.microsoft.com/office/drawing/2014/main" id="{16AEB58F-E839-571D-5B2B-28A85DCEAC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9981" y="4513944"/>
            <a:ext cx="1556987" cy="2019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37A2F2-97D3-2B17-154F-0B202F35BE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453" y="191921"/>
            <a:ext cx="6353745" cy="66660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022C8E-6902-ABAF-377A-B550914D1D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4554" y="63803"/>
            <a:ext cx="2345168" cy="108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43592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Header…"/>
          <p:cNvSpPr txBox="1"/>
          <p:nvPr/>
        </p:nvSpPr>
        <p:spPr>
          <a:xfrm>
            <a:off x="548209" y="1864314"/>
            <a:ext cx="3200400" cy="274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spcAft>
                <a:spcPts val="9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Storefronts</a:t>
            </a:r>
            <a:endParaRPr sz="2750" b="1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Setup tables at high foot traffic locations.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Scouts sell to customers coming in and out of stores.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Best Practice: One Scout and their parent per shift. </a:t>
            </a:r>
            <a:endParaRPr sz="2000"/>
          </a:p>
        </p:txBody>
      </p:sp>
      <p:sp>
        <p:nvSpPr>
          <p:cNvPr id="236" name="Line"/>
          <p:cNvSpPr/>
          <p:nvPr/>
        </p:nvSpPr>
        <p:spPr>
          <a:xfrm flipV="1">
            <a:off x="4215012" y="2358235"/>
            <a:ext cx="1" cy="3929206"/>
          </a:xfrm>
          <a:prstGeom prst="line">
            <a:avLst/>
          </a:pr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37" name="Header…"/>
          <p:cNvSpPr txBox="1"/>
          <p:nvPr/>
        </p:nvSpPr>
        <p:spPr>
          <a:xfrm>
            <a:off x="4495800" y="3699609"/>
            <a:ext cx="3200400" cy="274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spcAft>
                <a:spcPts val="9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Online</a:t>
            </a:r>
          </a:p>
          <a:p>
            <a:pPr marL="285750" indent="-285750" defTabSz="1219169" hangingPunct="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>
                <a:solidFill>
                  <a:srgbClr val="001F38"/>
                </a:solidFill>
                <a:latin typeface="General Sans Regular"/>
                <a:ea typeface="General Sans Semibold"/>
                <a:cs typeface="General Sans Semibold"/>
                <a:sym typeface="General Sans Regular"/>
              </a:rPr>
              <a:t>Sell virtually to family and friends by sharing your online fundraising page via social, email &amp; text.</a:t>
            </a:r>
          </a:p>
          <a:p>
            <a:pPr marL="285750" indent="-285750" defTabSz="1219169" hangingPunct="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>
                <a:solidFill>
                  <a:srgbClr val="001F38"/>
                </a:solidFill>
                <a:latin typeface="General Sans Regular"/>
                <a:ea typeface="General Sans Semibold"/>
                <a:cs typeface="General Sans Semibold"/>
                <a:sym typeface="General Sans Regular"/>
              </a:rPr>
              <a:t>Product ships to the customer.</a:t>
            </a:r>
          </a:p>
          <a:p>
            <a:pPr marL="285750" indent="-285750" defTabSz="1219169" hangingPunct="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>
                <a:solidFill>
                  <a:srgbClr val="001F38"/>
                </a:solidFill>
                <a:latin typeface="General Sans Regular"/>
                <a:ea typeface="General Sans Semibold"/>
                <a:cs typeface="General Sans Semibold"/>
                <a:sym typeface="General Sans Regular"/>
              </a:rPr>
              <a:t>Safest way to sell!</a:t>
            </a:r>
            <a:endParaRPr lang="en-US" sz="2000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</p:txBody>
      </p:sp>
      <p:sp>
        <p:nvSpPr>
          <p:cNvPr id="238" name="Header…"/>
          <p:cNvSpPr txBox="1"/>
          <p:nvPr/>
        </p:nvSpPr>
        <p:spPr>
          <a:xfrm>
            <a:off x="8418445" y="2018203"/>
            <a:ext cx="3200400" cy="2436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spcAft>
                <a:spcPts val="9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Wagon</a:t>
            </a:r>
            <a:endParaRPr sz="2750" b="1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Sell door-to-door 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Best Practice: Bring product with you to avoid second trip to deliver.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Scouts can record undelivered orders in App.</a:t>
            </a:r>
            <a:endParaRPr sz="2000"/>
          </a:p>
        </p:txBody>
      </p:sp>
      <p:sp>
        <p:nvSpPr>
          <p:cNvPr id="239" name="Line"/>
          <p:cNvSpPr/>
          <p:nvPr/>
        </p:nvSpPr>
        <p:spPr>
          <a:xfrm flipV="1">
            <a:off x="7982545" y="2358235"/>
            <a:ext cx="1" cy="3929206"/>
          </a:xfrm>
          <a:prstGeom prst="line">
            <a:avLst/>
          </a:pr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pic>
        <p:nvPicPr>
          <p:cNvPr id="240" name="590x535-AboutUs-RewardingScouts.png" descr="590x535-AboutUs-RewardingScou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129" y="4659340"/>
            <a:ext cx="2154288" cy="1953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0ED6B1CA-C6A1-049E-43ED-B6802E25F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4223"/>
            <a:ext cx="12192001" cy="170602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Header">
            <a:extLst>
              <a:ext uri="{FF2B5EF4-FFF2-40B4-BE49-F238E27FC236}">
                <a16:creationId xmlns:a16="http://schemas.microsoft.com/office/drawing/2014/main" id="{C3DA583F-A9D0-7DAD-3473-D71F81588F9C}"/>
              </a:ext>
            </a:extLst>
          </p:cNvPr>
          <p:cNvSpPr txBox="1"/>
          <p:nvPr/>
        </p:nvSpPr>
        <p:spPr>
          <a:xfrm>
            <a:off x="644863" y="312180"/>
            <a:ext cx="8499137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4400"/>
              <a:t>Ways to Sell</a:t>
            </a:r>
            <a:endParaRPr sz="4400"/>
          </a:p>
        </p:txBody>
      </p:sp>
      <p:pic>
        <p:nvPicPr>
          <p:cNvPr id="5" name="360x476-SmallImages-WhoWeAre.png" descr="360x476-SmallImages-WhoWeAre.png">
            <a:extLst>
              <a:ext uri="{FF2B5EF4-FFF2-40B4-BE49-F238E27FC236}">
                <a16:creationId xmlns:a16="http://schemas.microsoft.com/office/drawing/2014/main" id="{39CF1047-953E-76BA-D259-133DEBF46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2977" y="1439013"/>
            <a:ext cx="1929897" cy="2503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AEB6D3BF-8BAA-31D2-38B9-A2C0EC910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1153" y="426764"/>
            <a:ext cx="1556987" cy="36938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8C8B35-2644-8456-7F27-48EA31867093}"/>
              </a:ext>
            </a:extLst>
          </p:cNvPr>
          <p:cNvSpPr txBox="1"/>
          <p:nvPr/>
        </p:nvSpPr>
        <p:spPr>
          <a:xfrm>
            <a:off x="10018645" y="778975"/>
            <a:ext cx="198560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  <p:pic>
        <p:nvPicPr>
          <p:cNvPr id="8" name="590x535-AboutUs-ImpactofaSnack.png" descr="590x535-AboutUs-ImpactofaSnack.png">
            <a:extLst>
              <a:ext uri="{FF2B5EF4-FFF2-40B4-BE49-F238E27FC236}">
                <a16:creationId xmlns:a16="http://schemas.microsoft.com/office/drawing/2014/main" id="{F5F6090B-7097-8D8C-F6F2-D5D0C6EC6E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1501" y="4490484"/>
            <a:ext cx="2154288" cy="1953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ED771B-1794-03F3-AD6A-DDE137A032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2981" y="19942"/>
            <a:ext cx="2768172" cy="128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8933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A1971-DF5F-9B05-44C2-EDAAED06C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BAA5A1-0A81-51A1-FEC7-AC7AA23B8FD2}"/>
              </a:ext>
            </a:extLst>
          </p:cNvPr>
          <p:cNvSpPr/>
          <p:nvPr/>
        </p:nvSpPr>
        <p:spPr>
          <a:xfrm>
            <a:off x="0" y="-142875"/>
            <a:ext cx="5607843" cy="1833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F5551F6-1EE5-51E0-BC55-0D5037169AC8}"/>
              </a:ext>
            </a:extLst>
          </p:cNvPr>
          <p:cNvSpPr>
            <a:spLocks noGrp="1"/>
          </p:cNvSpPr>
          <p:nvPr/>
        </p:nvSpPr>
        <p:spPr>
          <a:xfrm>
            <a:off x="-4061" y="-148590"/>
            <a:ext cx="3651437" cy="8956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200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>
                <a:solidFill>
                  <a:srgbClr val="071E37"/>
                </a:solidFill>
                <a:latin typeface="Source Sans Pro"/>
                <a:ea typeface="Source Sans Pro"/>
              </a:rPr>
              <a:t>Trail’s End technology</a:t>
            </a:r>
          </a:p>
          <a:p>
            <a:pPr algn="l"/>
            <a:r>
              <a:rPr lang="en-US" sz="3300" b="1">
                <a:solidFill>
                  <a:srgbClr val="071E37"/>
                </a:solidFill>
                <a:latin typeface="Source Sans Pro"/>
                <a:ea typeface="Source Sans Pro"/>
              </a:rPr>
              <a:t>Unit portal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15BC53-0BBE-E2B6-7DD8-D648C30A4171}"/>
              </a:ext>
            </a:extLst>
          </p:cNvPr>
          <p:cNvSpPr/>
          <p:nvPr/>
        </p:nvSpPr>
        <p:spPr>
          <a:xfrm>
            <a:off x="5602941" y="-142875"/>
            <a:ext cx="6589059" cy="7000875"/>
          </a:xfrm>
          <a:prstGeom prst="rect">
            <a:avLst/>
          </a:prstGeom>
          <a:solidFill>
            <a:srgbClr val="E3EC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E0703F-ADF8-9C71-3757-A592A6FCF57B}"/>
              </a:ext>
            </a:extLst>
          </p:cNvPr>
          <p:cNvSpPr txBox="1"/>
          <p:nvPr/>
        </p:nvSpPr>
        <p:spPr>
          <a:xfrm>
            <a:off x="0" y="581882"/>
            <a:ext cx="4857293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Leaders manage entire sale in one place</a:t>
            </a:r>
          </a:p>
          <a:p>
            <a:pPr marL="342900" indent="-3429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Invite Scouts to register and manage Scout roster</a:t>
            </a:r>
          </a:p>
          <a:p>
            <a:pPr marL="342900" indent="-3429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​Easily set Unit and Scout goals</a:t>
            </a:r>
          </a:p>
          <a:p>
            <a:pPr marL="342900" indent="-3429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Order popcorn</a:t>
            </a:r>
          </a:p>
          <a:p>
            <a:pPr marL="342900" indent="-3429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Real time reporting of sales and inventory</a:t>
            </a:r>
          </a:p>
          <a:p>
            <a:pPr marL="342900" indent="-3429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Unit to unit transfers; no Council assistance needed</a:t>
            </a:r>
          </a:p>
          <a:p>
            <a:pPr marL="342900" indent="-3429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Schedule and manage storefront sites and shifts</a:t>
            </a:r>
          </a:p>
        </p:txBody>
      </p:sp>
      <p:pic>
        <p:nvPicPr>
          <p:cNvPr id="13" name="Picture 12" descr="A computer screen shot of a computer&#10;&#10;AI-generated content may be incorrect.">
            <a:extLst>
              <a:ext uri="{FF2B5EF4-FFF2-40B4-BE49-F238E27FC236}">
                <a16:creationId xmlns:a16="http://schemas.microsoft.com/office/drawing/2014/main" id="{2A8AFF9B-63E8-5E2E-4A63-FBEF66CA7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" t="8862" r="9441" b="5867"/>
          <a:stretch/>
        </p:blipFill>
        <p:spPr>
          <a:xfrm>
            <a:off x="4857294" y="1176033"/>
            <a:ext cx="7673460" cy="431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460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DFE0D-AB6C-FCD6-6CA1-D31401951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CDDD488-9286-8F61-425E-992A558E7763}"/>
              </a:ext>
            </a:extLst>
          </p:cNvPr>
          <p:cNvSpPr/>
          <p:nvPr/>
        </p:nvSpPr>
        <p:spPr>
          <a:xfrm>
            <a:off x="0" y="-142875"/>
            <a:ext cx="5607843" cy="1833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783D47-7CC6-9CC8-98F6-4C3FAABA3AD8}"/>
              </a:ext>
            </a:extLst>
          </p:cNvPr>
          <p:cNvSpPr/>
          <p:nvPr/>
        </p:nvSpPr>
        <p:spPr>
          <a:xfrm>
            <a:off x="5602941" y="-142875"/>
            <a:ext cx="6589059" cy="7000875"/>
          </a:xfrm>
          <a:prstGeom prst="rect">
            <a:avLst/>
          </a:prstGeom>
          <a:solidFill>
            <a:srgbClr val="E3EC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0AD66A90-7734-44DB-1989-9AAC70F5C8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May be a graphic of campsite and text that says &quot;Trail's Trail'sEnd End. 2025 STOREFRONTS TM 670,000 HOURS AT T7,000+ LOCATIONS WILL BE AVAILABLE FOR ALL UNITS! Every hour will have $300 potential based on foot traffic and trained Scouts! 860,000 total booked hours by Trail's 670,000 available for all Units! End: 190,000 hours pre-assigned to VIP units ($20k+). All units reserve earlier this year on 2nd day. 8 PM EST 2024 SALES RESERVATION SCHEDULE July 22 $10k+ RESERVATIONS July 23 4 All Units July 24 2 All Units Unlimited PROVIDING MORE FUNDRAISING OPPORTUNITIES FOR ALL UNITS AND SCOUTS!&quot;">
            <a:extLst>
              <a:ext uri="{FF2B5EF4-FFF2-40B4-BE49-F238E27FC236}">
                <a16:creationId xmlns:a16="http://schemas.microsoft.com/office/drawing/2014/main" id="{8BDF4F3B-B4D6-1FED-4A9D-BC88229CF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438"/>
            <a:ext cx="8180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id="{AADEA24F-6EAF-2ED6-E072-D5303E17AE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06013" y="-1260987"/>
            <a:ext cx="4994787" cy="499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0482C4-61D8-F86F-D30B-9560E226B316}"/>
              </a:ext>
            </a:extLst>
          </p:cNvPr>
          <p:cNvGrpSpPr/>
          <p:nvPr/>
        </p:nvGrpSpPr>
        <p:grpSpPr>
          <a:xfrm>
            <a:off x="8650224" y="310897"/>
            <a:ext cx="3057708" cy="6062208"/>
            <a:chOff x="4635795" y="491527"/>
            <a:chExt cx="2909998" cy="587494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D7C97DC-592F-B445-CED9-B1E426323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18897" y="667264"/>
              <a:ext cx="2570731" cy="5486401"/>
            </a:xfrm>
            <a:prstGeom prst="roundRect">
              <a:avLst>
                <a:gd name="adj" fmla="val 7866"/>
              </a:avLst>
            </a:prstGeom>
          </p:spPr>
        </p:pic>
        <p:pic>
          <p:nvPicPr>
            <p:cNvPr id="12" name="Picture 11" descr="A black screen with a black background&#10;&#10;AI-generated content may be incorrect.">
              <a:extLst>
                <a:ext uri="{FF2B5EF4-FFF2-40B4-BE49-F238E27FC236}">
                  <a16:creationId xmlns:a16="http://schemas.microsoft.com/office/drawing/2014/main" id="{51B7C032-A411-4FE0-1749-8B0014670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5795" y="491527"/>
              <a:ext cx="2909998" cy="5874946"/>
            </a:xfrm>
            <a:prstGeom prst="round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ECF895C-640C-65A6-6966-4C2597CC1B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3574" y="-147824"/>
            <a:ext cx="2768172" cy="128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799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C264D-AD93-6757-C1EE-DFB0B6C09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D2DF66-F528-BE46-6585-9BEB9BFDF4A7}"/>
              </a:ext>
            </a:extLst>
          </p:cNvPr>
          <p:cNvSpPr/>
          <p:nvPr/>
        </p:nvSpPr>
        <p:spPr>
          <a:xfrm>
            <a:off x="5602942" y="0"/>
            <a:ext cx="6589059" cy="6858000"/>
          </a:xfrm>
          <a:prstGeom prst="rect">
            <a:avLst/>
          </a:prstGeom>
          <a:solidFill>
            <a:srgbClr val="E3EC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119B527-9359-7F96-2E27-569886CBEB7F}"/>
              </a:ext>
            </a:extLst>
          </p:cNvPr>
          <p:cNvSpPr>
            <a:spLocks noGrp="1"/>
          </p:cNvSpPr>
          <p:nvPr/>
        </p:nvSpPr>
        <p:spPr>
          <a:xfrm>
            <a:off x="267267" y="237275"/>
            <a:ext cx="4716137" cy="13849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b="1">
              <a:solidFill>
                <a:srgbClr val="071E37"/>
              </a:solidFill>
              <a:latin typeface="Source Sans Pro"/>
              <a:ea typeface="Source Sans Pro"/>
            </a:endParaRPr>
          </a:p>
          <a:p>
            <a:r>
              <a:rPr lang="en-US" b="1">
                <a:solidFill>
                  <a:srgbClr val="002060"/>
                </a:solidFill>
                <a:latin typeface="Source Sans Pro"/>
                <a:ea typeface="Source Sans Pro"/>
              </a:rPr>
              <a:t>STOREFRONT EFFICIENCY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06E1DF3-DCC7-A261-8E91-7699F7F1EBA5}"/>
              </a:ext>
            </a:extLst>
          </p:cNvPr>
          <p:cNvSpPr>
            <a:spLocks noGrp="1"/>
          </p:cNvSpPr>
          <p:nvPr/>
        </p:nvSpPr>
        <p:spPr>
          <a:xfrm>
            <a:off x="77385" y="1881219"/>
            <a:ext cx="5525557" cy="4247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>
                <a:solidFill>
                  <a:srgbClr val="3E64C4"/>
                </a:solidFill>
                <a:latin typeface="Source Sans Pro"/>
                <a:ea typeface="Source Sans Pro"/>
                <a:cs typeface="Segoe UI Light"/>
              </a:rPr>
              <a:t>Updated reservation time – 8 pm (ET)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>
                <a:solidFill>
                  <a:srgbClr val="3E64C4"/>
                </a:solidFill>
                <a:latin typeface="Source Sans Pro"/>
                <a:ea typeface="Source Sans Pro"/>
                <a:cs typeface="Segoe UI Light"/>
              </a:rPr>
              <a:t>Goal required to reserve storefronts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>
                <a:solidFill>
                  <a:srgbClr val="3E64C4"/>
                </a:solidFill>
                <a:latin typeface="Source Sans Pro"/>
                <a:ea typeface="Source Sans Pro"/>
                <a:cs typeface="Segoe UI Light"/>
              </a:rPr>
              <a:t>Guidance on storefront hours needed to reach goal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>
                <a:solidFill>
                  <a:srgbClr val="3E64C4"/>
                </a:solidFill>
                <a:latin typeface="Source Sans Pro"/>
                <a:ea typeface="Source Sans Pro"/>
                <a:cs typeface="Segoe UI Light"/>
              </a:rPr>
              <a:t>Auto-release on Thursdays at 8 pm (ET) for Fri - Sun reservations</a:t>
            </a:r>
          </a:p>
          <a:p>
            <a:pPr marL="800100" lvl="1" indent="-342900">
              <a:lnSpc>
                <a:spcPct val="150000"/>
              </a:lnSpc>
              <a:buFont typeface="Arial" pitchFamily="2" charset="2"/>
              <a:buChar char="•"/>
            </a:pPr>
            <a:r>
              <a:rPr lang="en-US" sz="1800">
                <a:solidFill>
                  <a:srgbClr val="3E64C4"/>
                </a:solidFill>
                <a:latin typeface="Source Sans Pro"/>
                <a:ea typeface="Source Sans Pro"/>
                <a:cs typeface="Segoe UI Light"/>
              </a:rPr>
              <a:t>38% of weekend hours were claimed in 2024 and not used by Scouts</a:t>
            </a:r>
            <a:endParaRPr lang="en-US" sz="180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endParaRPr lang="en-US" sz="2200">
              <a:solidFill>
                <a:srgbClr val="3E64C4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egoe UI Light"/>
            </a:endParaRPr>
          </a:p>
        </p:txBody>
      </p:sp>
      <p:pic>
        <p:nvPicPr>
          <p:cNvPr id="2" name="Picture 1" descr="MacBook Air: Should You Buy? Reviews, Features, Deals and More">
            <a:extLst>
              <a:ext uri="{FF2B5EF4-FFF2-40B4-BE49-F238E27FC236}">
                <a16:creationId xmlns:a16="http://schemas.microsoft.com/office/drawing/2014/main" id="{049239B3-9A45-647A-EF84-D7D8E63EC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164" y="1099580"/>
            <a:ext cx="6848475" cy="4276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3A8659-2B86-1713-B873-FA8F984B45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789" t="428" r="565" b="11906"/>
          <a:stretch/>
        </p:blipFill>
        <p:spPr>
          <a:xfrm>
            <a:off x="6367171" y="1334279"/>
            <a:ext cx="5355772" cy="3461657"/>
          </a:xfrm>
          <a:prstGeom prst="roundRect">
            <a:avLst>
              <a:gd name="adj" fmla="val 1573"/>
            </a:avLst>
          </a:prstGeom>
        </p:spPr>
      </p:pic>
    </p:spTree>
    <p:extLst>
      <p:ext uri="{BB962C8B-B14F-4D97-AF65-F5344CB8AC3E}">
        <p14:creationId xmlns:p14="http://schemas.microsoft.com/office/powerpoint/2010/main" val="1952842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6CD2C-C334-2CDA-F253-012EE3215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DEAE305-5895-E9CC-73C3-D44B1D9DBA8A}"/>
              </a:ext>
            </a:extLst>
          </p:cNvPr>
          <p:cNvSpPr/>
          <p:nvPr/>
        </p:nvSpPr>
        <p:spPr>
          <a:xfrm>
            <a:off x="0" y="-142875"/>
            <a:ext cx="5607843" cy="1833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C08E89CA-DC4D-5C46-15E3-29C3975745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May be a graphic of campsite and text that says &quot;Trail's Trail'sEnd End. 2025 STOREFRONTS TM 670,000 HOURS AT T7,000+ LOCATIONS WILL BE AVAILABLE FOR ALL UNITS! Every hour will have $300 potential based on foot traffic and trained Scouts! 860,000 total booked hours by Trail's 670,000 available for all Units! End: 190,000 hours pre-assigned to VIP units ($20k+). All units reserve earlier this year on 2nd day. 8 PM EST 2024 SALES RESERVATION SCHEDULE July 22 $10k+ RESERVATIONS July 23 4 All Units July 24 2 All Units Unlimited PROVIDING MORE FUNDRAISING OPPORTUNITIES FOR ALL UNITS AND SCOUTS!&quot;">
            <a:extLst>
              <a:ext uri="{FF2B5EF4-FFF2-40B4-BE49-F238E27FC236}">
                <a16:creationId xmlns:a16="http://schemas.microsoft.com/office/drawing/2014/main" id="{41E9B25E-996B-2BB7-A7F3-DEEBE06568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95"/>
          <a:stretch/>
        </p:blipFill>
        <p:spPr bwMode="auto">
          <a:xfrm>
            <a:off x="2005806" y="-18370"/>
            <a:ext cx="8180387" cy="158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id="{0DAB87FA-02E9-06F6-895C-951F5927E6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06013" y="-1260987"/>
            <a:ext cx="4994787" cy="499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1112E7-8522-190E-F646-A7F78BBA6B6A}"/>
              </a:ext>
            </a:extLst>
          </p:cNvPr>
          <p:cNvSpPr txBox="1"/>
          <p:nvPr/>
        </p:nvSpPr>
        <p:spPr>
          <a:xfrm>
            <a:off x="228600" y="1927413"/>
            <a:ext cx="11430000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More opportunities for you to secure locations!</a:t>
            </a:r>
            <a:br>
              <a:rPr lang="en-US" sz="3200" dirty="0"/>
            </a:b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Shifts with 0 Scouts for the upcoming weekend will be released on Thursday at 8pm for everyone to claim. </a:t>
            </a:r>
            <a:br>
              <a:rPr lang="en-US" sz="3200" dirty="0"/>
            </a:b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Too many shifts were “no showed” in 2024 – this will help!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788773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Description xmlns="0cdefd04-3864-4256-87b0-1bd4b72d8bfb" xsi:nil="true"/>
    <_ip_UnifiedCompliancePolicyProperties xmlns="http://schemas.microsoft.com/sharepoint/v3" xsi:nil="true"/>
    <lcf76f155ced4ddcb4097134ff3c332f xmlns="0cdefd04-3864-4256-87b0-1bd4b72d8bfb">
      <Terms xmlns="http://schemas.microsoft.com/office/infopath/2007/PartnerControls"/>
    </lcf76f155ced4ddcb4097134ff3c332f>
    <TaxCatchAll xmlns="75b95dde-74f7-416f-ac9c-b683853a3a5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E986F98FF0084196DDF8515D5D7B37" ma:contentTypeVersion="22" ma:contentTypeDescription="Create a new document." ma:contentTypeScope="" ma:versionID="f1c03f0f6f1b515ef054bbeb61640265">
  <xsd:schema xmlns:xsd="http://www.w3.org/2001/XMLSchema" xmlns:xs="http://www.w3.org/2001/XMLSchema" xmlns:p="http://schemas.microsoft.com/office/2006/metadata/properties" xmlns:ns1="http://schemas.microsoft.com/sharepoint/v3" xmlns:ns2="0cdefd04-3864-4256-87b0-1bd4b72d8bfb" xmlns:ns3="70bc5920-6cc0-4514-ac44-0e3df56e0849" xmlns:ns4="75b95dde-74f7-416f-ac9c-b683853a3a5c" targetNamespace="http://schemas.microsoft.com/office/2006/metadata/properties" ma:root="true" ma:fieldsID="4a7946e8141bf684973f2a4049c7121a" ns1:_="" ns2:_="" ns3:_="" ns4:_="">
    <xsd:import namespace="http://schemas.microsoft.com/sharepoint/v3"/>
    <xsd:import namespace="0cdefd04-3864-4256-87b0-1bd4b72d8bfb"/>
    <xsd:import namespace="70bc5920-6cc0-4514-ac44-0e3df56e0849"/>
    <xsd:import namespace="75b95dde-74f7-416f-ac9c-b683853a3a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Description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defd04-3864-4256-87b0-1bd4b72d8b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escription" ma:index="19" nillable="true" ma:displayName="Description" ma:format="Dropdown" ma:internalName="Description">
      <xsd:simpleType>
        <xsd:restriction base="dms:Text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71d2d5ed-6f4d-4944-9ae4-8862ac2c79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bc5920-6cc0-4514-ac44-0e3df56e084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b95dde-74f7-416f-ac9c-b683853a3a5c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f44d9ced-0cf4-4e3a-844a-7c3920885086}" ma:internalName="TaxCatchAll" ma:showField="CatchAllData" ma:web="75b95dde-74f7-416f-ac9c-b683853a3a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253FEF4-3A7B-4AC9-8F69-FD12D7D6CEDC}">
  <ds:schemaRefs>
    <ds:schemaRef ds:uri="0cdefd04-3864-4256-87b0-1bd4b72d8bfb"/>
    <ds:schemaRef ds:uri="70bc5920-6cc0-4514-ac44-0e3df56e0849"/>
    <ds:schemaRef ds:uri="75b95dde-74f7-416f-ac9c-b683853a3a5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394ADBD-659C-4633-A698-80E8D11726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4D0929-6678-472F-8F3F-0F146EA79009}">
  <ds:schemaRefs>
    <ds:schemaRef ds:uri="0cdefd04-3864-4256-87b0-1bd4b72d8bfb"/>
    <ds:schemaRef ds:uri="70bc5920-6cc0-4514-ac44-0e3df56e0849"/>
    <ds:schemaRef ds:uri="75b95dde-74f7-416f-ac9c-b683853a3a5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4467</TotalTime>
  <Words>1740</Words>
  <Application>Microsoft Office PowerPoint</Application>
  <PresentationFormat>Widescreen</PresentationFormat>
  <Paragraphs>253</Paragraphs>
  <Slides>24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Aptos</vt:lpstr>
      <vt:lpstr>Aptos Display</vt:lpstr>
      <vt:lpstr>Arial</vt:lpstr>
      <vt:lpstr>Calibri</vt:lpstr>
      <vt:lpstr>General Sans Regular</vt:lpstr>
      <vt:lpstr>General Sans Semibold</vt:lpstr>
      <vt:lpstr>Helvetica Neue</vt:lpstr>
      <vt:lpstr>Helvetica Neue Moyen</vt:lpstr>
      <vt:lpstr>Segoe UI Light</vt:lpstr>
      <vt:lpstr>Source Sans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Lundberg</dc:creator>
  <cp:lastModifiedBy>Dan Hughes</cp:lastModifiedBy>
  <cp:revision>139</cp:revision>
  <dcterms:created xsi:type="dcterms:W3CDTF">2024-10-17T16:38:42Z</dcterms:created>
  <dcterms:modified xsi:type="dcterms:W3CDTF">2025-07-28T16:27:40Z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0x0101002CE986F98FF0084196DDF8515D5D7B37</vt:lpwstr>
  </property>
  <property fmtid="{D5CDD505-2E9C-101B-9397-08002B2CF9AE}" pid="3" name="MediaServiceImageTags">
    <vt:lpwstr/>
  </property>
</Properties>
</file>